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7" r:id="rId1"/>
  </p:sldMasterIdLst>
  <p:notesMasterIdLst>
    <p:notesMasterId r:id="rId30"/>
  </p:notesMasterIdLst>
  <p:sldIdLst>
    <p:sldId id="703" r:id="rId2"/>
    <p:sldId id="702" r:id="rId3"/>
    <p:sldId id="704" r:id="rId4"/>
    <p:sldId id="801" r:id="rId5"/>
    <p:sldId id="447" r:id="rId6"/>
    <p:sldId id="448" r:id="rId7"/>
    <p:sldId id="449" r:id="rId8"/>
    <p:sldId id="738" r:id="rId9"/>
    <p:sldId id="802" r:id="rId10"/>
    <p:sldId id="737" r:id="rId11"/>
    <p:sldId id="730" r:id="rId12"/>
    <p:sldId id="770" r:id="rId13"/>
    <p:sldId id="799" r:id="rId14"/>
    <p:sldId id="752" r:id="rId15"/>
    <p:sldId id="753" r:id="rId16"/>
    <p:sldId id="754" r:id="rId17"/>
    <p:sldId id="764" r:id="rId18"/>
    <p:sldId id="759" r:id="rId19"/>
    <p:sldId id="803" r:id="rId20"/>
    <p:sldId id="804" r:id="rId21"/>
    <p:sldId id="805" r:id="rId22"/>
    <p:sldId id="806" r:id="rId23"/>
    <p:sldId id="808" r:id="rId24"/>
    <p:sldId id="809" r:id="rId25"/>
    <p:sldId id="810" r:id="rId26"/>
    <p:sldId id="811" r:id="rId27"/>
    <p:sldId id="812" r:id="rId28"/>
    <p:sldId id="81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1" autoAdjust="0"/>
  </p:normalViewPr>
  <p:slideViewPr>
    <p:cSldViewPr>
      <p:cViewPr varScale="1">
        <p:scale>
          <a:sx n="60" d="100"/>
          <a:sy n="60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3180A-93D6-4631-A881-07461A5736EC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pPr rtl="1"/>
          <a:endParaRPr lang="fa-IR"/>
        </a:p>
      </dgm:t>
    </dgm:pt>
    <dgm:pt modelId="{F30F4762-FFEF-4DB6-99DC-89E48B8F16FE}">
      <dgm:prSet custT="1"/>
      <dgm:spPr/>
      <dgm:t>
        <a:bodyPr/>
        <a:lstStyle/>
        <a:p>
          <a:pPr rtl="0"/>
          <a:r>
            <a:rPr lang="en-US" sz="2800" dirty="0"/>
            <a:t>9%</a:t>
          </a:r>
        </a:p>
      </dgm:t>
    </dgm:pt>
    <dgm:pt modelId="{34EB84A2-1854-4C90-A4B2-3F52BC818395}" type="parTrans" cxnId="{026A79EC-C6C1-46AD-94F5-AD6013B8CC12}">
      <dgm:prSet/>
      <dgm:spPr/>
      <dgm:t>
        <a:bodyPr/>
        <a:lstStyle/>
        <a:p>
          <a:pPr rtl="1"/>
          <a:endParaRPr lang="fa-IR"/>
        </a:p>
      </dgm:t>
    </dgm:pt>
    <dgm:pt modelId="{F08F5B5E-BD1C-4593-B717-994A313BE6D9}" type="sibTrans" cxnId="{026A79EC-C6C1-46AD-94F5-AD6013B8CC12}">
      <dgm:prSet/>
      <dgm:spPr/>
      <dgm:t>
        <a:bodyPr/>
        <a:lstStyle/>
        <a:p>
          <a:pPr rtl="1"/>
          <a:endParaRPr lang="fa-IR"/>
        </a:p>
      </dgm:t>
    </dgm:pt>
    <dgm:pt modelId="{B0D46E27-3601-45D3-A97E-6078F7FB90AC}">
      <dgm:prSet custT="1"/>
      <dgm:spPr/>
      <dgm:t>
        <a:bodyPr/>
        <a:lstStyle/>
        <a:p>
          <a:pPr rtl="0"/>
          <a:r>
            <a:rPr lang="en-US" sz="2800" dirty="0"/>
            <a:t>Cast </a:t>
          </a:r>
        </a:p>
      </dgm:t>
    </dgm:pt>
    <dgm:pt modelId="{E33C809E-CE5B-4C2C-8060-D00812D78402}" type="parTrans" cxnId="{A2ADAC7B-E0A4-4EA3-9C7A-5354BD49E085}">
      <dgm:prSet/>
      <dgm:spPr/>
      <dgm:t>
        <a:bodyPr/>
        <a:lstStyle/>
        <a:p>
          <a:pPr rtl="1"/>
          <a:endParaRPr lang="fa-IR"/>
        </a:p>
      </dgm:t>
    </dgm:pt>
    <dgm:pt modelId="{33300C88-898A-4F27-9CC7-091E88C97B90}" type="sibTrans" cxnId="{A2ADAC7B-E0A4-4EA3-9C7A-5354BD49E085}">
      <dgm:prSet/>
      <dgm:spPr/>
      <dgm:t>
        <a:bodyPr/>
        <a:lstStyle/>
        <a:p>
          <a:pPr rtl="1"/>
          <a:endParaRPr lang="fa-IR"/>
        </a:p>
      </dgm:t>
    </dgm:pt>
    <dgm:pt modelId="{3284371B-D52B-4443-A422-AB9B86FDBDFB}">
      <dgm:prSet custT="1"/>
      <dgm:spPr/>
      <dgm:t>
        <a:bodyPr/>
        <a:lstStyle/>
        <a:p>
          <a:pPr rtl="0"/>
          <a:r>
            <a:rPr lang="en-US" sz="2800" dirty="0"/>
            <a:t>Open reduction by extensile lateral approach</a:t>
          </a:r>
        </a:p>
      </dgm:t>
    </dgm:pt>
    <dgm:pt modelId="{178F21DA-3963-4411-B4AC-F64D1E81F4D8}" type="parTrans" cxnId="{537A0815-C5F1-404C-B2FB-D7F62461E54B}">
      <dgm:prSet/>
      <dgm:spPr/>
      <dgm:t>
        <a:bodyPr/>
        <a:lstStyle/>
        <a:p>
          <a:pPr rtl="1"/>
          <a:endParaRPr lang="fa-IR"/>
        </a:p>
      </dgm:t>
    </dgm:pt>
    <dgm:pt modelId="{4B39AE7B-1F58-421E-944C-4B4C7DA3EB25}" type="sibTrans" cxnId="{537A0815-C5F1-404C-B2FB-D7F62461E54B}">
      <dgm:prSet/>
      <dgm:spPr/>
      <dgm:t>
        <a:bodyPr/>
        <a:lstStyle/>
        <a:p>
          <a:pPr rtl="1"/>
          <a:endParaRPr lang="fa-IR"/>
        </a:p>
      </dgm:t>
    </dgm:pt>
    <dgm:pt modelId="{98023A41-1866-45EF-93BE-874DCCE0ABC4}">
      <dgm:prSet custT="1"/>
      <dgm:spPr/>
      <dgm:t>
        <a:bodyPr/>
        <a:lstStyle/>
        <a:p>
          <a:pPr rtl="0"/>
          <a:r>
            <a:rPr lang="en-US" sz="2800" dirty="0"/>
            <a:t>16%</a:t>
          </a:r>
        </a:p>
      </dgm:t>
    </dgm:pt>
    <dgm:pt modelId="{3BE1352B-70C8-46BB-A3DC-7C7584349D46}" type="parTrans" cxnId="{BD0BD83E-4028-4D65-A78D-DCA476BF10B3}">
      <dgm:prSet/>
      <dgm:spPr/>
      <dgm:t>
        <a:bodyPr/>
        <a:lstStyle/>
        <a:p>
          <a:pPr rtl="1"/>
          <a:endParaRPr lang="fa-IR"/>
        </a:p>
      </dgm:t>
    </dgm:pt>
    <dgm:pt modelId="{2B517C14-DBCD-4FC2-888A-EF16E9024D2A}" type="sibTrans" cxnId="{BD0BD83E-4028-4D65-A78D-DCA476BF10B3}">
      <dgm:prSet/>
      <dgm:spPr/>
      <dgm:t>
        <a:bodyPr/>
        <a:lstStyle/>
        <a:p>
          <a:pPr rtl="1"/>
          <a:endParaRPr lang="fa-IR"/>
        </a:p>
      </dgm:t>
    </dgm:pt>
    <dgm:pt modelId="{D3F0EABB-9F29-4EF1-B301-3CD960096554}">
      <dgm:prSet custT="1"/>
      <dgm:spPr/>
      <dgm:t>
        <a:bodyPr/>
        <a:lstStyle/>
        <a:p>
          <a:pPr rtl="0"/>
          <a:r>
            <a:rPr lang="en-US" sz="2800" dirty="0"/>
            <a:t>Closed k wiring and cast</a:t>
          </a:r>
        </a:p>
      </dgm:t>
    </dgm:pt>
    <dgm:pt modelId="{B6DB9D2A-4254-48FF-A912-D2BC002E4423}" type="parTrans" cxnId="{6613281E-A5FD-4B5B-95AB-F62C9AA13539}">
      <dgm:prSet/>
      <dgm:spPr/>
      <dgm:t>
        <a:bodyPr/>
        <a:lstStyle/>
        <a:p>
          <a:pPr rtl="1"/>
          <a:endParaRPr lang="fa-IR"/>
        </a:p>
      </dgm:t>
    </dgm:pt>
    <dgm:pt modelId="{2380B9DA-5EF4-4CC2-A3AF-C264BD1736D1}" type="sibTrans" cxnId="{6613281E-A5FD-4B5B-95AB-F62C9AA13539}">
      <dgm:prSet/>
      <dgm:spPr/>
      <dgm:t>
        <a:bodyPr/>
        <a:lstStyle/>
        <a:p>
          <a:pPr rtl="1"/>
          <a:endParaRPr lang="fa-IR"/>
        </a:p>
      </dgm:t>
    </dgm:pt>
    <dgm:pt modelId="{737B52E8-3111-4438-85C4-D6B516357556}">
      <dgm:prSet custT="1"/>
      <dgm:spPr/>
      <dgm:t>
        <a:bodyPr/>
        <a:lstStyle/>
        <a:p>
          <a:pPr rtl="0"/>
          <a:r>
            <a:rPr lang="en-US" sz="2800" dirty="0"/>
            <a:t>45%</a:t>
          </a:r>
        </a:p>
      </dgm:t>
    </dgm:pt>
    <dgm:pt modelId="{9997A5DA-4EA6-4E96-8F48-36801D6632A1}" type="sibTrans" cxnId="{DC7BF444-58FF-4896-A2AF-C615FC2F5535}">
      <dgm:prSet/>
      <dgm:spPr/>
      <dgm:t>
        <a:bodyPr/>
        <a:lstStyle/>
        <a:p>
          <a:pPr rtl="1"/>
          <a:endParaRPr lang="fa-IR"/>
        </a:p>
      </dgm:t>
    </dgm:pt>
    <dgm:pt modelId="{2487A4F3-8971-47DC-B30D-A2FFFF370091}" type="parTrans" cxnId="{DC7BF444-58FF-4896-A2AF-C615FC2F5535}">
      <dgm:prSet/>
      <dgm:spPr/>
      <dgm:t>
        <a:bodyPr/>
        <a:lstStyle/>
        <a:p>
          <a:pPr rtl="1"/>
          <a:endParaRPr lang="fa-IR"/>
        </a:p>
      </dgm:t>
    </dgm:pt>
    <dgm:pt modelId="{77603598-1817-4D90-B064-F3AC05D7A2DF}">
      <dgm:prSet custT="1"/>
      <dgm:spPr/>
      <dgm:t>
        <a:bodyPr/>
        <a:lstStyle/>
        <a:p>
          <a:pPr rtl="0"/>
          <a:r>
            <a:rPr lang="en-US" sz="2800" dirty="0"/>
            <a:t>Limited open reduction by sinus tarsi approach and screw fixation</a:t>
          </a:r>
        </a:p>
      </dgm:t>
    </dgm:pt>
    <dgm:pt modelId="{A1068A9D-635D-4118-A926-573CACF01C6F}" type="sibTrans" cxnId="{0E8F2DA8-3501-4C56-AC0B-D07B32CE11E8}">
      <dgm:prSet/>
      <dgm:spPr/>
      <dgm:t>
        <a:bodyPr/>
        <a:lstStyle/>
        <a:p>
          <a:pPr rtl="1"/>
          <a:endParaRPr lang="fa-IR"/>
        </a:p>
      </dgm:t>
    </dgm:pt>
    <dgm:pt modelId="{FB4290B5-F0EE-4F2C-8ACB-B0BB6F434719}" type="parTrans" cxnId="{0E8F2DA8-3501-4C56-AC0B-D07B32CE11E8}">
      <dgm:prSet/>
      <dgm:spPr/>
      <dgm:t>
        <a:bodyPr/>
        <a:lstStyle/>
        <a:p>
          <a:pPr rtl="1"/>
          <a:endParaRPr lang="fa-IR"/>
        </a:p>
      </dgm:t>
    </dgm:pt>
    <dgm:pt modelId="{574C3411-26C3-4FD9-B5CB-156A5A037E13}">
      <dgm:prSet custT="1"/>
      <dgm:spPr/>
      <dgm:t>
        <a:bodyPr/>
        <a:lstStyle/>
        <a:p>
          <a:pPr rtl="0"/>
          <a:r>
            <a:rPr lang="en-US" sz="2800" dirty="0"/>
            <a:t>29% </a:t>
          </a:r>
        </a:p>
      </dgm:t>
    </dgm:pt>
    <dgm:pt modelId="{8F969FE9-1233-4DDE-BFCD-F3AF2DE61EEB}" type="sibTrans" cxnId="{334A4269-B683-4520-8A23-8FFEE78491E3}">
      <dgm:prSet/>
      <dgm:spPr/>
      <dgm:t>
        <a:bodyPr/>
        <a:lstStyle/>
        <a:p>
          <a:pPr rtl="1"/>
          <a:endParaRPr lang="fa-IR"/>
        </a:p>
      </dgm:t>
    </dgm:pt>
    <dgm:pt modelId="{C3E531A3-51BE-4899-9EBC-6BE651A38523}" type="parTrans" cxnId="{334A4269-B683-4520-8A23-8FFEE78491E3}">
      <dgm:prSet/>
      <dgm:spPr/>
      <dgm:t>
        <a:bodyPr/>
        <a:lstStyle/>
        <a:p>
          <a:pPr rtl="1"/>
          <a:endParaRPr lang="fa-IR"/>
        </a:p>
      </dgm:t>
    </dgm:pt>
    <dgm:pt modelId="{D8F06E8F-2D89-4B1F-A6F2-6A84CAB87BB1}" type="pres">
      <dgm:prSet presAssocID="{7E43180A-93D6-4631-A881-07461A5736EC}" presName="linear" presStyleCnt="0">
        <dgm:presLayoutVars>
          <dgm:animLvl val="lvl"/>
          <dgm:resizeHandles val="exact"/>
        </dgm:presLayoutVars>
      </dgm:prSet>
      <dgm:spPr/>
    </dgm:pt>
    <dgm:pt modelId="{821BF2B3-C9E0-4124-B992-C6356B92725D}" type="pres">
      <dgm:prSet presAssocID="{B0D46E27-3601-45D3-A97E-6078F7FB90AC}" presName="parentText" presStyleLbl="node1" presStyleIdx="0" presStyleCnt="4" custScaleY="72358">
        <dgm:presLayoutVars>
          <dgm:chMax val="0"/>
          <dgm:bulletEnabled val="1"/>
        </dgm:presLayoutVars>
      </dgm:prSet>
      <dgm:spPr/>
    </dgm:pt>
    <dgm:pt modelId="{F5B86CAD-1FEF-4862-8491-48EA82355366}" type="pres">
      <dgm:prSet presAssocID="{B0D46E27-3601-45D3-A97E-6078F7FB90AC}" presName="childText" presStyleLbl="revTx" presStyleIdx="0" presStyleCnt="4" custScaleY="139421">
        <dgm:presLayoutVars>
          <dgm:bulletEnabled val="1"/>
        </dgm:presLayoutVars>
      </dgm:prSet>
      <dgm:spPr/>
    </dgm:pt>
    <dgm:pt modelId="{CD9CC10F-37B7-431D-B559-C04DCBB88252}" type="pres">
      <dgm:prSet presAssocID="{3284371B-D52B-4443-A422-AB9B86FDBDFB}" presName="parentText" presStyleLbl="node1" presStyleIdx="1" presStyleCnt="4" custScaleY="72358">
        <dgm:presLayoutVars>
          <dgm:chMax val="0"/>
          <dgm:bulletEnabled val="1"/>
        </dgm:presLayoutVars>
      </dgm:prSet>
      <dgm:spPr/>
    </dgm:pt>
    <dgm:pt modelId="{B99448FB-986B-4096-AF75-9570FCC94650}" type="pres">
      <dgm:prSet presAssocID="{3284371B-D52B-4443-A422-AB9B86FDBDFB}" presName="childText" presStyleLbl="revTx" presStyleIdx="1" presStyleCnt="4" custScaleY="139421">
        <dgm:presLayoutVars>
          <dgm:bulletEnabled val="1"/>
        </dgm:presLayoutVars>
      </dgm:prSet>
      <dgm:spPr/>
    </dgm:pt>
    <dgm:pt modelId="{41DBC3BB-5E41-4F07-9CBE-62BF399247BC}" type="pres">
      <dgm:prSet presAssocID="{D3F0EABB-9F29-4EF1-B301-3CD960096554}" presName="parentText" presStyleLbl="node1" presStyleIdx="2" presStyleCnt="4" custScaleY="72358" custLinFactNeighborX="-271" custLinFactNeighborY="22715">
        <dgm:presLayoutVars>
          <dgm:chMax val="0"/>
          <dgm:bulletEnabled val="1"/>
        </dgm:presLayoutVars>
      </dgm:prSet>
      <dgm:spPr/>
    </dgm:pt>
    <dgm:pt modelId="{256E30E4-F05C-41AA-B850-0D0934DB4E5A}" type="pres">
      <dgm:prSet presAssocID="{D3F0EABB-9F29-4EF1-B301-3CD960096554}" presName="childText" presStyleLbl="revTx" presStyleIdx="2" presStyleCnt="4" custScaleY="169329">
        <dgm:presLayoutVars>
          <dgm:bulletEnabled val="1"/>
        </dgm:presLayoutVars>
      </dgm:prSet>
      <dgm:spPr/>
    </dgm:pt>
    <dgm:pt modelId="{F91763E8-4CD0-49BE-AEBD-4D6F6B98E7B8}" type="pres">
      <dgm:prSet presAssocID="{77603598-1817-4D90-B064-F3AC05D7A2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8631E9-FA6E-46A4-A3F9-E1BDCF5C1AE5}" type="pres">
      <dgm:prSet presAssocID="{77603598-1817-4D90-B064-F3AC05D7A2D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99486A7-46BB-4D48-BE88-584CF6DE2AC2}" type="presOf" srcId="{D3F0EABB-9F29-4EF1-B301-3CD960096554}" destId="{41DBC3BB-5E41-4F07-9CBE-62BF399247BC}" srcOrd="0" destOrd="0" presId="urn:microsoft.com/office/officeart/2005/8/layout/vList2"/>
    <dgm:cxn modelId="{537A0815-C5F1-404C-B2FB-D7F62461E54B}" srcId="{7E43180A-93D6-4631-A881-07461A5736EC}" destId="{3284371B-D52B-4443-A422-AB9B86FDBDFB}" srcOrd="1" destOrd="0" parTransId="{178F21DA-3963-4411-B4AC-F64D1E81F4D8}" sibTransId="{4B39AE7B-1F58-421E-944C-4B4C7DA3EB25}"/>
    <dgm:cxn modelId="{2517090A-3D13-4EE4-867E-97FD3841E9C3}" type="presOf" srcId="{98023A41-1866-45EF-93BE-874DCCE0ABC4}" destId="{256E30E4-F05C-41AA-B850-0D0934DB4E5A}" srcOrd="0" destOrd="0" presId="urn:microsoft.com/office/officeart/2005/8/layout/vList2"/>
    <dgm:cxn modelId="{681D72B2-7BAF-4B6F-A24F-B78DACB9985D}" type="presOf" srcId="{574C3411-26C3-4FD9-B5CB-156A5A037E13}" destId="{618631E9-FA6E-46A4-A3F9-E1BDCF5C1AE5}" srcOrd="0" destOrd="0" presId="urn:microsoft.com/office/officeart/2005/8/layout/vList2"/>
    <dgm:cxn modelId="{BD0BD83E-4028-4D65-A78D-DCA476BF10B3}" srcId="{D3F0EABB-9F29-4EF1-B301-3CD960096554}" destId="{98023A41-1866-45EF-93BE-874DCCE0ABC4}" srcOrd="0" destOrd="0" parTransId="{3BE1352B-70C8-46BB-A3DC-7C7584349D46}" sibTransId="{2B517C14-DBCD-4FC2-888A-EF16E9024D2A}"/>
    <dgm:cxn modelId="{0D52C535-60AD-46BE-8713-E6330601754C}" type="presOf" srcId="{F30F4762-FFEF-4DB6-99DC-89E48B8F16FE}" destId="{F5B86CAD-1FEF-4862-8491-48EA82355366}" srcOrd="0" destOrd="0" presId="urn:microsoft.com/office/officeart/2005/8/layout/vList2"/>
    <dgm:cxn modelId="{026A79EC-C6C1-46AD-94F5-AD6013B8CC12}" srcId="{B0D46E27-3601-45D3-A97E-6078F7FB90AC}" destId="{F30F4762-FFEF-4DB6-99DC-89E48B8F16FE}" srcOrd="0" destOrd="0" parTransId="{34EB84A2-1854-4C90-A4B2-3F52BC818395}" sibTransId="{F08F5B5E-BD1C-4593-B717-994A313BE6D9}"/>
    <dgm:cxn modelId="{F695FC55-1347-4E6D-9A08-9FDEB7329A51}" type="presOf" srcId="{7E43180A-93D6-4631-A881-07461A5736EC}" destId="{D8F06E8F-2D89-4B1F-A6F2-6A84CAB87BB1}" srcOrd="0" destOrd="0" presId="urn:microsoft.com/office/officeart/2005/8/layout/vList2"/>
    <dgm:cxn modelId="{3C81C2C5-C484-49D5-9020-4AF656C3510C}" type="presOf" srcId="{3284371B-D52B-4443-A422-AB9B86FDBDFB}" destId="{CD9CC10F-37B7-431D-B559-C04DCBB88252}" srcOrd="0" destOrd="0" presId="urn:microsoft.com/office/officeart/2005/8/layout/vList2"/>
    <dgm:cxn modelId="{0E8F2DA8-3501-4C56-AC0B-D07B32CE11E8}" srcId="{7E43180A-93D6-4631-A881-07461A5736EC}" destId="{77603598-1817-4D90-B064-F3AC05D7A2DF}" srcOrd="3" destOrd="0" parTransId="{FB4290B5-F0EE-4F2C-8ACB-B0BB6F434719}" sibTransId="{A1068A9D-635D-4118-A926-573CACF01C6F}"/>
    <dgm:cxn modelId="{42E7EEE8-5C2D-4B17-A939-A0110A312408}" type="presOf" srcId="{B0D46E27-3601-45D3-A97E-6078F7FB90AC}" destId="{821BF2B3-C9E0-4124-B992-C6356B92725D}" srcOrd="0" destOrd="0" presId="urn:microsoft.com/office/officeart/2005/8/layout/vList2"/>
    <dgm:cxn modelId="{6613281E-A5FD-4B5B-95AB-F62C9AA13539}" srcId="{7E43180A-93D6-4631-A881-07461A5736EC}" destId="{D3F0EABB-9F29-4EF1-B301-3CD960096554}" srcOrd="2" destOrd="0" parTransId="{B6DB9D2A-4254-48FF-A912-D2BC002E4423}" sibTransId="{2380B9DA-5EF4-4CC2-A3AF-C264BD1736D1}"/>
    <dgm:cxn modelId="{DC7BF444-58FF-4896-A2AF-C615FC2F5535}" srcId="{3284371B-D52B-4443-A422-AB9B86FDBDFB}" destId="{737B52E8-3111-4438-85C4-D6B516357556}" srcOrd="0" destOrd="0" parTransId="{2487A4F3-8971-47DC-B30D-A2FFFF370091}" sibTransId="{9997A5DA-4EA6-4E96-8F48-36801D6632A1}"/>
    <dgm:cxn modelId="{334A4269-B683-4520-8A23-8FFEE78491E3}" srcId="{77603598-1817-4D90-B064-F3AC05D7A2DF}" destId="{574C3411-26C3-4FD9-B5CB-156A5A037E13}" srcOrd="0" destOrd="0" parTransId="{C3E531A3-51BE-4899-9EBC-6BE651A38523}" sibTransId="{8F969FE9-1233-4DDE-BFCD-F3AF2DE61EEB}"/>
    <dgm:cxn modelId="{A2ADAC7B-E0A4-4EA3-9C7A-5354BD49E085}" srcId="{7E43180A-93D6-4631-A881-07461A5736EC}" destId="{B0D46E27-3601-45D3-A97E-6078F7FB90AC}" srcOrd="0" destOrd="0" parTransId="{E33C809E-CE5B-4C2C-8060-D00812D78402}" sibTransId="{33300C88-898A-4F27-9CC7-091E88C97B90}"/>
    <dgm:cxn modelId="{A8C16F67-18F5-4C08-9351-4C80337B0C74}" type="presOf" srcId="{77603598-1817-4D90-B064-F3AC05D7A2DF}" destId="{F91763E8-4CD0-49BE-AEBD-4D6F6B98E7B8}" srcOrd="0" destOrd="0" presId="urn:microsoft.com/office/officeart/2005/8/layout/vList2"/>
    <dgm:cxn modelId="{1563E5B9-E699-4E57-A281-8457DC1E3F26}" type="presOf" srcId="{737B52E8-3111-4438-85C4-D6B516357556}" destId="{B99448FB-986B-4096-AF75-9570FCC94650}" srcOrd="0" destOrd="0" presId="urn:microsoft.com/office/officeart/2005/8/layout/vList2"/>
    <dgm:cxn modelId="{2653A853-AFAA-47CD-A259-A561766D82D6}" type="presParOf" srcId="{D8F06E8F-2D89-4B1F-A6F2-6A84CAB87BB1}" destId="{821BF2B3-C9E0-4124-B992-C6356B92725D}" srcOrd="0" destOrd="0" presId="urn:microsoft.com/office/officeart/2005/8/layout/vList2"/>
    <dgm:cxn modelId="{EA6E7B75-18B9-43F9-B4F6-334A8C173EFA}" type="presParOf" srcId="{D8F06E8F-2D89-4B1F-A6F2-6A84CAB87BB1}" destId="{F5B86CAD-1FEF-4862-8491-48EA82355366}" srcOrd="1" destOrd="0" presId="urn:microsoft.com/office/officeart/2005/8/layout/vList2"/>
    <dgm:cxn modelId="{9419FA98-C105-466C-B510-489448127921}" type="presParOf" srcId="{D8F06E8F-2D89-4B1F-A6F2-6A84CAB87BB1}" destId="{CD9CC10F-37B7-431D-B559-C04DCBB88252}" srcOrd="2" destOrd="0" presId="urn:microsoft.com/office/officeart/2005/8/layout/vList2"/>
    <dgm:cxn modelId="{B30FB015-06AE-4092-84C0-69400915E51F}" type="presParOf" srcId="{D8F06E8F-2D89-4B1F-A6F2-6A84CAB87BB1}" destId="{B99448FB-986B-4096-AF75-9570FCC94650}" srcOrd="3" destOrd="0" presId="urn:microsoft.com/office/officeart/2005/8/layout/vList2"/>
    <dgm:cxn modelId="{DB5E30F6-64D9-4111-ADE5-4957DCC3CBF2}" type="presParOf" srcId="{D8F06E8F-2D89-4B1F-A6F2-6A84CAB87BB1}" destId="{41DBC3BB-5E41-4F07-9CBE-62BF399247BC}" srcOrd="4" destOrd="0" presId="urn:microsoft.com/office/officeart/2005/8/layout/vList2"/>
    <dgm:cxn modelId="{8243BBA5-6771-43BF-AC56-21471F6A0F72}" type="presParOf" srcId="{D8F06E8F-2D89-4B1F-A6F2-6A84CAB87BB1}" destId="{256E30E4-F05C-41AA-B850-0D0934DB4E5A}" srcOrd="5" destOrd="0" presId="urn:microsoft.com/office/officeart/2005/8/layout/vList2"/>
    <dgm:cxn modelId="{8DD7AC96-C1BD-4078-9A00-C200537359CF}" type="presParOf" srcId="{D8F06E8F-2D89-4B1F-A6F2-6A84CAB87BB1}" destId="{F91763E8-4CD0-49BE-AEBD-4D6F6B98E7B8}" srcOrd="6" destOrd="0" presId="urn:microsoft.com/office/officeart/2005/8/layout/vList2"/>
    <dgm:cxn modelId="{545581D8-8640-44D5-9B86-2C844A44ECFC}" type="presParOf" srcId="{D8F06E8F-2D89-4B1F-A6F2-6A84CAB87BB1}" destId="{618631E9-FA6E-46A4-A3F9-E1BDCF5C1AE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3180A-93D6-4631-A881-07461A5736E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7C45EEFE-0E8F-43DD-B66C-AF94BB61B71A}">
      <dgm:prSet custT="1"/>
      <dgm:spPr/>
      <dgm:t>
        <a:bodyPr/>
        <a:lstStyle/>
        <a:p>
          <a:pPr rtl="0"/>
          <a:r>
            <a:rPr lang="en-US" sz="2400" dirty="0"/>
            <a:t>Percutaneous reduction and fixation</a:t>
          </a:r>
          <a:endParaRPr lang="fa-IR" sz="2400" dirty="0"/>
        </a:p>
      </dgm:t>
    </dgm:pt>
    <dgm:pt modelId="{D1B20237-0EA3-4A14-B294-157FE1C5B49C}" type="parTrans" cxnId="{129FE6FB-2A56-42FF-B3E8-945EC754D610}">
      <dgm:prSet/>
      <dgm:spPr/>
      <dgm:t>
        <a:bodyPr/>
        <a:lstStyle/>
        <a:p>
          <a:pPr rtl="1"/>
          <a:endParaRPr lang="fa-IR"/>
        </a:p>
      </dgm:t>
    </dgm:pt>
    <dgm:pt modelId="{F5045C74-C7EE-487B-AD7A-5535A462922D}" type="sibTrans" cxnId="{129FE6FB-2A56-42FF-B3E8-945EC754D610}">
      <dgm:prSet/>
      <dgm:spPr/>
      <dgm:t>
        <a:bodyPr/>
        <a:lstStyle/>
        <a:p>
          <a:pPr rtl="1"/>
          <a:endParaRPr lang="fa-IR"/>
        </a:p>
      </dgm:t>
    </dgm:pt>
    <dgm:pt modelId="{556015C8-6EBD-42D0-A3DA-6E736FED8E1A}">
      <dgm:prSet custT="1"/>
      <dgm:spPr/>
      <dgm:t>
        <a:bodyPr/>
        <a:lstStyle/>
        <a:p>
          <a:pPr rtl="0"/>
          <a:r>
            <a:rPr lang="en-US" sz="2400" dirty="0"/>
            <a:t>7%</a:t>
          </a:r>
        </a:p>
      </dgm:t>
    </dgm:pt>
    <dgm:pt modelId="{9D1E554C-C3E0-4174-BCF4-FFD77FBB6238}">
      <dgm:prSet custT="1"/>
      <dgm:spPr/>
      <dgm:t>
        <a:bodyPr/>
        <a:lstStyle/>
        <a:p>
          <a:pPr rtl="0"/>
          <a:r>
            <a:rPr lang="en-US" sz="2400" dirty="0"/>
            <a:t> </a:t>
          </a:r>
          <a:r>
            <a:rPr lang="en-US" sz="2400" dirty="0" err="1"/>
            <a:t>ORIF</a:t>
          </a:r>
          <a:r>
            <a:rPr lang="en-US" sz="2400" dirty="0"/>
            <a:t> through a mini-open </a:t>
          </a:r>
          <a:endParaRPr lang="fa-IR" sz="2400" dirty="0"/>
        </a:p>
      </dgm:t>
    </dgm:pt>
    <dgm:pt modelId="{0EFF56C6-8A31-41D8-AEA5-7386A1B36E6A}" type="sibTrans" cxnId="{7C0E1665-5911-454D-897F-F04247C16173}">
      <dgm:prSet/>
      <dgm:spPr/>
      <dgm:t>
        <a:bodyPr/>
        <a:lstStyle/>
        <a:p>
          <a:pPr rtl="1"/>
          <a:endParaRPr lang="fa-IR"/>
        </a:p>
      </dgm:t>
    </dgm:pt>
    <dgm:pt modelId="{FA3BCED2-9C73-45A3-8095-AD1080562CAD}" type="parTrans" cxnId="{7C0E1665-5911-454D-897F-F04247C16173}">
      <dgm:prSet/>
      <dgm:spPr/>
      <dgm:t>
        <a:bodyPr/>
        <a:lstStyle/>
        <a:p>
          <a:pPr rtl="1"/>
          <a:endParaRPr lang="fa-IR"/>
        </a:p>
      </dgm:t>
    </dgm:pt>
    <dgm:pt modelId="{0E66B89E-D9B8-4FFE-9437-74FFFAB667D7}" type="sibTrans" cxnId="{C8FDAA9B-E666-4FA0-AA90-B6559A299A6C}">
      <dgm:prSet/>
      <dgm:spPr/>
      <dgm:t>
        <a:bodyPr/>
        <a:lstStyle/>
        <a:p>
          <a:pPr rtl="1"/>
          <a:endParaRPr lang="fa-IR"/>
        </a:p>
      </dgm:t>
    </dgm:pt>
    <dgm:pt modelId="{374B3286-38F4-4FAB-A733-D49DB31AA641}" type="parTrans" cxnId="{C8FDAA9B-E666-4FA0-AA90-B6559A299A6C}">
      <dgm:prSet/>
      <dgm:spPr/>
      <dgm:t>
        <a:bodyPr/>
        <a:lstStyle/>
        <a:p>
          <a:pPr rtl="1"/>
          <a:endParaRPr lang="fa-IR"/>
        </a:p>
      </dgm:t>
    </dgm:pt>
    <dgm:pt modelId="{8EBCD0E8-299B-4F9C-A1B9-48011C590848}">
      <dgm:prSet custT="1"/>
      <dgm:spPr/>
      <dgm:t>
        <a:bodyPr/>
        <a:lstStyle/>
        <a:p>
          <a:pPr rtl="0"/>
          <a:r>
            <a:rPr lang="en-US" sz="2400" dirty="0"/>
            <a:t>75%</a:t>
          </a:r>
        </a:p>
      </dgm:t>
    </dgm:pt>
    <dgm:pt modelId="{54BE0263-A34D-4335-BD19-CD5825B7D52D}">
      <dgm:prSet custT="1"/>
      <dgm:spPr/>
      <dgm:t>
        <a:bodyPr/>
        <a:lstStyle/>
        <a:p>
          <a:pPr rtl="0"/>
          <a:r>
            <a:rPr lang="en-US" sz="2400" dirty="0"/>
            <a:t> </a:t>
          </a:r>
          <a:r>
            <a:rPr lang="en-US" sz="2400" dirty="0" err="1"/>
            <a:t>ORIF</a:t>
          </a:r>
          <a:r>
            <a:rPr lang="en-US" sz="2400" dirty="0"/>
            <a:t> through an extensile lateral approach</a:t>
          </a:r>
          <a:endParaRPr lang="fa-IR" sz="2400" dirty="0"/>
        </a:p>
      </dgm:t>
    </dgm:pt>
    <dgm:pt modelId="{F3353B75-05AB-4204-9782-AD7D3E0F3A6C}" type="sibTrans" cxnId="{6A77DA1C-AA5A-42FD-AFD6-3A11B93C5A70}">
      <dgm:prSet/>
      <dgm:spPr/>
      <dgm:t>
        <a:bodyPr/>
        <a:lstStyle/>
        <a:p>
          <a:pPr rtl="1"/>
          <a:endParaRPr lang="fa-IR"/>
        </a:p>
      </dgm:t>
    </dgm:pt>
    <dgm:pt modelId="{3DD3B95D-3E6B-43A6-883C-EB6D2A5438D8}" type="parTrans" cxnId="{6A77DA1C-AA5A-42FD-AFD6-3A11B93C5A70}">
      <dgm:prSet/>
      <dgm:spPr/>
      <dgm:t>
        <a:bodyPr/>
        <a:lstStyle/>
        <a:p>
          <a:pPr rtl="1"/>
          <a:endParaRPr lang="fa-IR"/>
        </a:p>
      </dgm:t>
    </dgm:pt>
    <dgm:pt modelId="{89905CEF-9DC2-439F-A7AA-781DF1D0934B}" type="sibTrans" cxnId="{32B5792B-08E2-467A-B726-EB8841BC9126}">
      <dgm:prSet/>
      <dgm:spPr/>
      <dgm:t>
        <a:bodyPr/>
        <a:lstStyle/>
        <a:p>
          <a:pPr rtl="1"/>
          <a:endParaRPr lang="fa-IR"/>
        </a:p>
      </dgm:t>
    </dgm:pt>
    <dgm:pt modelId="{D42474E1-B1BF-45F9-B2FD-648CC42B85EE}" type="parTrans" cxnId="{32B5792B-08E2-467A-B726-EB8841BC9126}">
      <dgm:prSet/>
      <dgm:spPr/>
      <dgm:t>
        <a:bodyPr/>
        <a:lstStyle/>
        <a:p>
          <a:pPr rtl="1"/>
          <a:endParaRPr lang="fa-IR"/>
        </a:p>
      </dgm:t>
    </dgm:pt>
    <dgm:pt modelId="{FE01AE67-3268-4411-8AE2-3FD05E547FD3}">
      <dgm:prSet phldrT="[Text]" custT="1"/>
      <dgm:spPr/>
      <dgm:t>
        <a:bodyPr/>
        <a:lstStyle/>
        <a:p>
          <a:pPr algn="l" rtl="0"/>
          <a:r>
            <a:rPr lang="en-US" sz="2400" dirty="0"/>
            <a:t> 13%</a:t>
          </a:r>
          <a:endParaRPr lang="fa-IR" sz="2400" dirty="0"/>
        </a:p>
      </dgm:t>
    </dgm:pt>
    <dgm:pt modelId="{6D10D3F6-D3EE-467E-8B87-075A139BC67D}" type="sibTrans" cxnId="{2B543E2A-7A6D-4B2F-BC01-AAE586663C5D}">
      <dgm:prSet/>
      <dgm:spPr/>
      <dgm:t>
        <a:bodyPr/>
        <a:lstStyle/>
        <a:p>
          <a:pPr rtl="1"/>
          <a:endParaRPr lang="fa-IR"/>
        </a:p>
      </dgm:t>
    </dgm:pt>
    <dgm:pt modelId="{15CB670E-91AB-4F6C-9B0F-FD59771DB1BA}" type="parTrans" cxnId="{2B543E2A-7A6D-4B2F-BC01-AAE586663C5D}">
      <dgm:prSet/>
      <dgm:spPr/>
      <dgm:t>
        <a:bodyPr/>
        <a:lstStyle/>
        <a:p>
          <a:pPr rtl="1"/>
          <a:endParaRPr lang="fa-IR"/>
        </a:p>
      </dgm:t>
    </dgm:pt>
    <dgm:pt modelId="{9EB1C4E1-8158-4291-8606-CF119CD0DB88}">
      <dgm:prSet custT="1"/>
      <dgm:spPr/>
      <dgm:t>
        <a:bodyPr/>
        <a:lstStyle/>
        <a:p>
          <a:pPr rtl="0"/>
          <a:r>
            <a:rPr lang="en-US" sz="2400" dirty="0"/>
            <a:t> Acute fixation and fusion of </a:t>
          </a:r>
          <a:r>
            <a:rPr lang="en-US" sz="2400" dirty="0" err="1"/>
            <a:t>subtalar</a:t>
          </a:r>
          <a:r>
            <a:rPr lang="en-US" sz="2400" dirty="0"/>
            <a:t> joint</a:t>
          </a:r>
        </a:p>
      </dgm:t>
    </dgm:pt>
    <dgm:pt modelId="{1A146B8D-C1B8-4598-A557-8C1F6604AF29}" type="parTrans" cxnId="{480A18B3-85E8-4A40-B57A-8B5F4130F8B1}">
      <dgm:prSet/>
      <dgm:spPr/>
      <dgm:t>
        <a:bodyPr/>
        <a:lstStyle/>
        <a:p>
          <a:pPr rtl="1"/>
          <a:endParaRPr lang="fa-IR"/>
        </a:p>
      </dgm:t>
    </dgm:pt>
    <dgm:pt modelId="{0AB4F983-DEB6-47F5-AC5F-97E55521F5C6}" type="sibTrans" cxnId="{480A18B3-85E8-4A40-B57A-8B5F4130F8B1}">
      <dgm:prSet/>
      <dgm:spPr/>
      <dgm:t>
        <a:bodyPr/>
        <a:lstStyle/>
        <a:p>
          <a:pPr rtl="1"/>
          <a:endParaRPr lang="fa-IR"/>
        </a:p>
      </dgm:t>
    </dgm:pt>
    <dgm:pt modelId="{B9CD3B7B-1AAA-416C-AC4F-59E3CA52FD75}">
      <dgm:prSet custT="1"/>
      <dgm:spPr/>
      <dgm:t>
        <a:bodyPr/>
        <a:lstStyle/>
        <a:p>
          <a:pPr rtl="0"/>
          <a:r>
            <a:rPr lang="en-US" sz="2400" dirty="0"/>
            <a:t>3%</a:t>
          </a:r>
        </a:p>
      </dgm:t>
    </dgm:pt>
    <dgm:pt modelId="{DC0AA077-1F19-4DFA-9513-37DD09CB43A6}" type="parTrans" cxnId="{5AD083D6-A09C-4977-94A9-94E20EBAE00F}">
      <dgm:prSet/>
      <dgm:spPr/>
      <dgm:t>
        <a:bodyPr/>
        <a:lstStyle/>
        <a:p>
          <a:pPr rtl="1"/>
          <a:endParaRPr lang="fa-IR"/>
        </a:p>
      </dgm:t>
    </dgm:pt>
    <dgm:pt modelId="{EBE9B3E7-720B-49CF-B844-3D807294585E}" type="sibTrans" cxnId="{5AD083D6-A09C-4977-94A9-94E20EBAE00F}">
      <dgm:prSet/>
      <dgm:spPr/>
      <dgm:t>
        <a:bodyPr/>
        <a:lstStyle/>
        <a:p>
          <a:pPr rtl="1"/>
          <a:endParaRPr lang="fa-IR"/>
        </a:p>
      </dgm:t>
    </dgm:pt>
    <dgm:pt modelId="{D8F06E8F-2D89-4B1F-A6F2-6A84CAB87BB1}" type="pres">
      <dgm:prSet presAssocID="{7E43180A-93D6-4631-A881-07461A5736EC}" presName="linear" presStyleCnt="0">
        <dgm:presLayoutVars>
          <dgm:animLvl val="lvl"/>
          <dgm:resizeHandles val="exact"/>
        </dgm:presLayoutVars>
      </dgm:prSet>
      <dgm:spPr/>
    </dgm:pt>
    <dgm:pt modelId="{711C1B8A-CB65-4E90-9990-92DA5DF6DF23}" type="pres">
      <dgm:prSet presAssocID="{7C45EEFE-0E8F-43DD-B66C-AF94BB61B71A}" presName="parentText" presStyleLbl="node1" presStyleIdx="0" presStyleCnt="4" custScaleY="105042">
        <dgm:presLayoutVars>
          <dgm:chMax val="0"/>
          <dgm:bulletEnabled val="1"/>
        </dgm:presLayoutVars>
      </dgm:prSet>
      <dgm:spPr/>
    </dgm:pt>
    <dgm:pt modelId="{7EDCD2DA-8525-4C46-83D3-60B4C88FD785}" type="pres">
      <dgm:prSet presAssocID="{7C45EEFE-0E8F-43DD-B66C-AF94BB61B71A}" presName="childText" presStyleLbl="revTx" presStyleIdx="0" presStyleCnt="4" custScaleY="148822">
        <dgm:presLayoutVars>
          <dgm:bulletEnabled val="1"/>
        </dgm:presLayoutVars>
      </dgm:prSet>
      <dgm:spPr/>
    </dgm:pt>
    <dgm:pt modelId="{8B93C735-1C66-4381-9C2D-B764BAC322B0}" type="pres">
      <dgm:prSet presAssocID="{54BE0263-A34D-4335-BD19-CD5825B7D52D}" presName="parentText" presStyleLbl="node1" presStyleIdx="1" presStyleCnt="4" custScaleY="105042">
        <dgm:presLayoutVars>
          <dgm:chMax val="0"/>
          <dgm:bulletEnabled val="1"/>
        </dgm:presLayoutVars>
      </dgm:prSet>
      <dgm:spPr/>
    </dgm:pt>
    <dgm:pt modelId="{F970A20A-5038-4D5A-8636-85A6A890E9D4}" type="pres">
      <dgm:prSet presAssocID="{54BE0263-A34D-4335-BD19-CD5825B7D52D}" presName="childText" presStyleLbl="revTx" presStyleIdx="1" presStyleCnt="4" custScaleY="148822">
        <dgm:presLayoutVars>
          <dgm:bulletEnabled val="1"/>
        </dgm:presLayoutVars>
      </dgm:prSet>
      <dgm:spPr/>
    </dgm:pt>
    <dgm:pt modelId="{A6F70072-F6C1-4208-BFD8-31ED3B8EDD76}" type="pres">
      <dgm:prSet presAssocID="{9D1E554C-C3E0-4174-BCF4-FFD77FBB6238}" presName="parentText" presStyleLbl="node1" presStyleIdx="2" presStyleCnt="4" custScaleY="91621">
        <dgm:presLayoutVars>
          <dgm:chMax val="0"/>
          <dgm:bulletEnabled val="1"/>
        </dgm:presLayoutVars>
      </dgm:prSet>
      <dgm:spPr/>
    </dgm:pt>
    <dgm:pt modelId="{1CBE6333-04B8-4DEE-9639-EFC75D6DD2E9}" type="pres">
      <dgm:prSet presAssocID="{9D1E554C-C3E0-4174-BCF4-FFD77FBB6238}" presName="childText" presStyleLbl="revTx" presStyleIdx="2" presStyleCnt="4" custScaleY="148822">
        <dgm:presLayoutVars>
          <dgm:bulletEnabled val="1"/>
        </dgm:presLayoutVars>
      </dgm:prSet>
      <dgm:spPr/>
    </dgm:pt>
    <dgm:pt modelId="{0C4C59DD-718F-4579-93BF-ABE4E7241D43}" type="pres">
      <dgm:prSet presAssocID="{9EB1C4E1-8158-4291-8606-CF119CD0DB88}" presName="parentText" presStyleLbl="node1" presStyleIdx="3" presStyleCnt="4" custScaleY="91621">
        <dgm:presLayoutVars>
          <dgm:chMax val="0"/>
          <dgm:bulletEnabled val="1"/>
        </dgm:presLayoutVars>
      </dgm:prSet>
      <dgm:spPr/>
    </dgm:pt>
    <dgm:pt modelId="{AE44F10A-D542-49ED-8E84-F0811575F498}" type="pres">
      <dgm:prSet presAssocID="{9EB1C4E1-8158-4291-8606-CF119CD0DB88}" presName="childText" presStyleLbl="revTx" presStyleIdx="3" presStyleCnt="4" custScaleY="148822">
        <dgm:presLayoutVars>
          <dgm:bulletEnabled val="1"/>
        </dgm:presLayoutVars>
      </dgm:prSet>
      <dgm:spPr/>
    </dgm:pt>
  </dgm:ptLst>
  <dgm:cxnLst>
    <dgm:cxn modelId="{C8FDAA9B-E666-4FA0-AA90-B6559A299A6C}" srcId="{9D1E554C-C3E0-4174-BCF4-FFD77FBB6238}" destId="{556015C8-6EBD-42D0-A3DA-6E736FED8E1A}" srcOrd="0" destOrd="0" parTransId="{374B3286-38F4-4FAB-A733-D49DB31AA641}" sibTransId="{0E66B89E-D9B8-4FFE-9437-74FFFAB667D7}"/>
    <dgm:cxn modelId="{9BE62CF0-1D63-4695-B314-58657F507659}" type="presOf" srcId="{8EBCD0E8-299B-4F9C-A1B9-48011C590848}" destId="{F970A20A-5038-4D5A-8636-85A6A890E9D4}" srcOrd="0" destOrd="0" presId="urn:microsoft.com/office/officeart/2005/8/layout/vList2"/>
    <dgm:cxn modelId="{E83B9C61-D6E7-4558-B832-71FECCAA74D1}" type="presOf" srcId="{B9CD3B7B-1AAA-416C-AC4F-59E3CA52FD75}" destId="{AE44F10A-D542-49ED-8E84-F0811575F498}" srcOrd="0" destOrd="0" presId="urn:microsoft.com/office/officeart/2005/8/layout/vList2"/>
    <dgm:cxn modelId="{A9823838-A583-44CB-9E2D-FDA9903EA9D3}" type="presOf" srcId="{9D1E554C-C3E0-4174-BCF4-FFD77FBB6238}" destId="{A6F70072-F6C1-4208-BFD8-31ED3B8EDD76}" srcOrd="0" destOrd="0" presId="urn:microsoft.com/office/officeart/2005/8/layout/vList2"/>
    <dgm:cxn modelId="{8C4E9B3D-2B12-4808-BADD-AC1EBFB9B50A}" type="presOf" srcId="{7E43180A-93D6-4631-A881-07461A5736EC}" destId="{D8F06E8F-2D89-4B1F-A6F2-6A84CAB87BB1}" srcOrd="0" destOrd="0" presId="urn:microsoft.com/office/officeart/2005/8/layout/vList2"/>
    <dgm:cxn modelId="{5AD083D6-A09C-4977-94A9-94E20EBAE00F}" srcId="{9EB1C4E1-8158-4291-8606-CF119CD0DB88}" destId="{B9CD3B7B-1AAA-416C-AC4F-59E3CA52FD75}" srcOrd="0" destOrd="0" parTransId="{DC0AA077-1F19-4DFA-9513-37DD09CB43A6}" sibTransId="{EBE9B3E7-720B-49CF-B844-3D807294585E}"/>
    <dgm:cxn modelId="{7C0E1665-5911-454D-897F-F04247C16173}" srcId="{7E43180A-93D6-4631-A881-07461A5736EC}" destId="{9D1E554C-C3E0-4174-BCF4-FFD77FBB6238}" srcOrd="2" destOrd="0" parTransId="{FA3BCED2-9C73-45A3-8095-AD1080562CAD}" sibTransId="{0EFF56C6-8A31-41D8-AEA5-7386A1B36E6A}"/>
    <dgm:cxn modelId="{480A18B3-85E8-4A40-B57A-8B5F4130F8B1}" srcId="{7E43180A-93D6-4631-A881-07461A5736EC}" destId="{9EB1C4E1-8158-4291-8606-CF119CD0DB88}" srcOrd="3" destOrd="0" parTransId="{1A146B8D-C1B8-4598-A557-8C1F6604AF29}" sibTransId="{0AB4F983-DEB6-47F5-AC5F-97E55521F5C6}"/>
    <dgm:cxn modelId="{129FE6FB-2A56-42FF-B3E8-945EC754D610}" srcId="{7E43180A-93D6-4631-A881-07461A5736EC}" destId="{7C45EEFE-0E8F-43DD-B66C-AF94BB61B71A}" srcOrd="0" destOrd="0" parTransId="{D1B20237-0EA3-4A14-B294-157FE1C5B49C}" sibTransId="{F5045C74-C7EE-487B-AD7A-5535A462922D}"/>
    <dgm:cxn modelId="{DE7138D9-1869-451F-AF31-7BDF2F812E4D}" type="presOf" srcId="{9EB1C4E1-8158-4291-8606-CF119CD0DB88}" destId="{0C4C59DD-718F-4579-93BF-ABE4E7241D43}" srcOrd="0" destOrd="0" presId="urn:microsoft.com/office/officeart/2005/8/layout/vList2"/>
    <dgm:cxn modelId="{96B2EAAA-252B-49C5-9255-946FCC438F18}" type="presOf" srcId="{54BE0263-A34D-4335-BD19-CD5825B7D52D}" destId="{8B93C735-1C66-4381-9C2D-B764BAC322B0}" srcOrd="0" destOrd="0" presId="urn:microsoft.com/office/officeart/2005/8/layout/vList2"/>
    <dgm:cxn modelId="{6A77DA1C-AA5A-42FD-AFD6-3A11B93C5A70}" srcId="{7E43180A-93D6-4631-A881-07461A5736EC}" destId="{54BE0263-A34D-4335-BD19-CD5825B7D52D}" srcOrd="1" destOrd="0" parTransId="{3DD3B95D-3E6B-43A6-883C-EB6D2A5438D8}" sibTransId="{F3353B75-05AB-4204-9782-AD7D3E0F3A6C}"/>
    <dgm:cxn modelId="{236E644E-2319-4813-8F4B-29BD96C3C5B0}" type="presOf" srcId="{7C45EEFE-0E8F-43DD-B66C-AF94BB61B71A}" destId="{711C1B8A-CB65-4E90-9990-92DA5DF6DF23}" srcOrd="0" destOrd="0" presId="urn:microsoft.com/office/officeart/2005/8/layout/vList2"/>
    <dgm:cxn modelId="{32B5792B-08E2-467A-B726-EB8841BC9126}" srcId="{54BE0263-A34D-4335-BD19-CD5825B7D52D}" destId="{8EBCD0E8-299B-4F9C-A1B9-48011C590848}" srcOrd="0" destOrd="0" parTransId="{D42474E1-B1BF-45F9-B2FD-648CC42B85EE}" sibTransId="{89905CEF-9DC2-439F-A7AA-781DF1D0934B}"/>
    <dgm:cxn modelId="{2B543E2A-7A6D-4B2F-BC01-AAE586663C5D}" srcId="{7C45EEFE-0E8F-43DD-B66C-AF94BB61B71A}" destId="{FE01AE67-3268-4411-8AE2-3FD05E547FD3}" srcOrd="0" destOrd="0" parTransId="{15CB670E-91AB-4F6C-9B0F-FD59771DB1BA}" sibTransId="{6D10D3F6-D3EE-467E-8B87-075A139BC67D}"/>
    <dgm:cxn modelId="{CD578689-3F6F-439F-A546-CEFCDB8F03E1}" type="presOf" srcId="{556015C8-6EBD-42D0-A3DA-6E736FED8E1A}" destId="{1CBE6333-04B8-4DEE-9639-EFC75D6DD2E9}" srcOrd="0" destOrd="0" presId="urn:microsoft.com/office/officeart/2005/8/layout/vList2"/>
    <dgm:cxn modelId="{80675025-ECAD-4CAB-8E0A-D8DD93EFE36D}" type="presOf" srcId="{FE01AE67-3268-4411-8AE2-3FD05E547FD3}" destId="{7EDCD2DA-8525-4C46-83D3-60B4C88FD785}" srcOrd="0" destOrd="0" presId="urn:microsoft.com/office/officeart/2005/8/layout/vList2"/>
    <dgm:cxn modelId="{E41C80B0-E99D-4650-BA31-BDE6E0A81318}" type="presParOf" srcId="{D8F06E8F-2D89-4B1F-A6F2-6A84CAB87BB1}" destId="{711C1B8A-CB65-4E90-9990-92DA5DF6DF23}" srcOrd="0" destOrd="0" presId="urn:microsoft.com/office/officeart/2005/8/layout/vList2"/>
    <dgm:cxn modelId="{A39DC32E-246A-4381-B54C-4FC2321AFD7D}" type="presParOf" srcId="{D8F06E8F-2D89-4B1F-A6F2-6A84CAB87BB1}" destId="{7EDCD2DA-8525-4C46-83D3-60B4C88FD785}" srcOrd="1" destOrd="0" presId="urn:microsoft.com/office/officeart/2005/8/layout/vList2"/>
    <dgm:cxn modelId="{1138F39B-8E58-46D7-94F4-D445A755B68F}" type="presParOf" srcId="{D8F06E8F-2D89-4B1F-A6F2-6A84CAB87BB1}" destId="{8B93C735-1C66-4381-9C2D-B764BAC322B0}" srcOrd="2" destOrd="0" presId="urn:microsoft.com/office/officeart/2005/8/layout/vList2"/>
    <dgm:cxn modelId="{B8868B2F-DF55-4033-B94F-08CF9D95C1E7}" type="presParOf" srcId="{D8F06E8F-2D89-4B1F-A6F2-6A84CAB87BB1}" destId="{F970A20A-5038-4D5A-8636-85A6A890E9D4}" srcOrd="3" destOrd="0" presId="urn:microsoft.com/office/officeart/2005/8/layout/vList2"/>
    <dgm:cxn modelId="{9307D79D-4A3F-46DE-A833-1767D474D85A}" type="presParOf" srcId="{D8F06E8F-2D89-4B1F-A6F2-6A84CAB87BB1}" destId="{A6F70072-F6C1-4208-BFD8-31ED3B8EDD76}" srcOrd="4" destOrd="0" presId="urn:microsoft.com/office/officeart/2005/8/layout/vList2"/>
    <dgm:cxn modelId="{43E85D97-AFA5-4F45-8EF1-74F9AF3F9DD5}" type="presParOf" srcId="{D8F06E8F-2D89-4B1F-A6F2-6A84CAB87BB1}" destId="{1CBE6333-04B8-4DEE-9639-EFC75D6DD2E9}" srcOrd="5" destOrd="0" presId="urn:microsoft.com/office/officeart/2005/8/layout/vList2"/>
    <dgm:cxn modelId="{ED772DA2-B906-4103-975E-6436A177A5C5}" type="presParOf" srcId="{D8F06E8F-2D89-4B1F-A6F2-6A84CAB87BB1}" destId="{0C4C59DD-718F-4579-93BF-ABE4E7241D43}" srcOrd="6" destOrd="0" presId="urn:microsoft.com/office/officeart/2005/8/layout/vList2"/>
    <dgm:cxn modelId="{4D779669-09E1-4752-9949-B9E756A462A4}" type="presParOf" srcId="{D8F06E8F-2D89-4B1F-A6F2-6A84CAB87BB1}" destId="{AE44F10A-D542-49ED-8E84-F0811575F49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1D87F-ECF7-42F7-8025-3CB2A4B5E2C3}" type="doc">
      <dgm:prSet loTypeId="urn:microsoft.com/office/officeart/2005/8/layout/hList7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88973B39-636C-40A3-829A-9233B405C7ED}">
      <dgm:prSet/>
      <dgm:spPr/>
      <dgm:t>
        <a:bodyPr/>
        <a:lstStyle/>
        <a:p>
          <a:pPr rtl="0"/>
          <a:r>
            <a:rPr lang="en-US"/>
            <a:t>Approaches </a:t>
          </a:r>
          <a:endParaRPr lang="fa-IR"/>
        </a:p>
      </dgm:t>
    </dgm:pt>
    <dgm:pt modelId="{38963249-604E-4565-96A6-F416F0635F77}" type="parTrans" cxnId="{2C8F2AE8-99F2-4A49-A0C0-D0F3B6C8FF3A}">
      <dgm:prSet/>
      <dgm:spPr/>
      <dgm:t>
        <a:bodyPr/>
        <a:lstStyle/>
        <a:p>
          <a:pPr rtl="1"/>
          <a:endParaRPr lang="fa-IR"/>
        </a:p>
      </dgm:t>
    </dgm:pt>
    <dgm:pt modelId="{7383E5BD-9245-4D21-A18F-33948A96FF5B}" type="sibTrans" cxnId="{2C8F2AE8-99F2-4A49-A0C0-D0F3B6C8FF3A}">
      <dgm:prSet/>
      <dgm:spPr/>
      <dgm:t>
        <a:bodyPr/>
        <a:lstStyle/>
        <a:p>
          <a:pPr rtl="1"/>
          <a:endParaRPr lang="fa-IR"/>
        </a:p>
      </dgm:t>
    </dgm:pt>
    <dgm:pt modelId="{085294E8-330E-462A-B630-3CEF4F1F8ABE}" type="pres">
      <dgm:prSet presAssocID="{07F1D87F-ECF7-42F7-8025-3CB2A4B5E2C3}" presName="Name0" presStyleCnt="0">
        <dgm:presLayoutVars>
          <dgm:dir/>
          <dgm:resizeHandles val="exact"/>
        </dgm:presLayoutVars>
      </dgm:prSet>
      <dgm:spPr/>
    </dgm:pt>
    <dgm:pt modelId="{D3695D6C-2058-48CF-9AD6-34F0F44A8D85}" type="pres">
      <dgm:prSet presAssocID="{07F1D87F-ECF7-42F7-8025-3CB2A4B5E2C3}" presName="fgShape" presStyleLbl="fgShp" presStyleIdx="0" presStyleCnt="1"/>
      <dgm:spPr/>
    </dgm:pt>
    <dgm:pt modelId="{2BF04ECA-1E3E-4D8A-8EE9-D4499FA5E27E}" type="pres">
      <dgm:prSet presAssocID="{07F1D87F-ECF7-42F7-8025-3CB2A4B5E2C3}" presName="linComp" presStyleCnt="0"/>
      <dgm:spPr/>
    </dgm:pt>
    <dgm:pt modelId="{7B3A02C1-F4A9-444C-B83E-61ABBCFAB886}" type="pres">
      <dgm:prSet presAssocID="{88973B39-636C-40A3-829A-9233B405C7ED}" presName="compNode" presStyleCnt="0"/>
      <dgm:spPr/>
    </dgm:pt>
    <dgm:pt modelId="{2FFE1635-F129-46D1-82CA-A4629BB1847C}" type="pres">
      <dgm:prSet presAssocID="{88973B39-636C-40A3-829A-9233B405C7ED}" presName="bkgdShape" presStyleLbl="node1" presStyleIdx="0" presStyleCnt="1" custLinFactNeighborX="-6667" custLinFactNeighborY="-27142"/>
      <dgm:spPr/>
    </dgm:pt>
    <dgm:pt modelId="{21D31942-71E3-4294-A828-34BCBF2A3F2C}" type="pres">
      <dgm:prSet presAssocID="{88973B39-636C-40A3-829A-9233B405C7ED}" presName="nodeTx" presStyleLbl="node1" presStyleIdx="0" presStyleCnt="1">
        <dgm:presLayoutVars>
          <dgm:bulletEnabled val="1"/>
        </dgm:presLayoutVars>
      </dgm:prSet>
      <dgm:spPr/>
    </dgm:pt>
    <dgm:pt modelId="{EC2AB73A-A77E-4627-B780-A70F6F470022}" type="pres">
      <dgm:prSet presAssocID="{88973B39-636C-40A3-829A-9233B405C7ED}" presName="invisiNode" presStyleLbl="node1" presStyleIdx="0" presStyleCnt="1"/>
      <dgm:spPr/>
    </dgm:pt>
    <dgm:pt modelId="{24D5BDCC-DAFA-4252-98F5-AEC569A90BA1}" type="pres">
      <dgm:prSet presAssocID="{88973B39-636C-40A3-829A-9233B405C7ED}" presName="imagNode" presStyleLbl="fgImgPlace1" presStyleIdx="0" presStyleCnt="1" custScaleX="118656" custScaleY="1277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C8F2AE8-99F2-4A49-A0C0-D0F3B6C8FF3A}" srcId="{07F1D87F-ECF7-42F7-8025-3CB2A4B5E2C3}" destId="{88973B39-636C-40A3-829A-9233B405C7ED}" srcOrd="0" destOrd="0" parTransId="{38963249-604E-4565-96A6-F416F0635F77}" sibTransId="{7383E5BD-9245-4D21-A18F-33948A96FF5B}"/>
    <dgm:cxn modelId="{7FF5AACA-CB6F-4A65-8A1C-FBB7D2BE910B}" type="presOf" srcId="{88973B39-636C-40A3-829A-9233B405C7ED}" destId="{21D31942-71E3-4294-A828-34BCBF2A3F2C}" srcOrd="1" destOrd="0" presId="urn:microsoft.com/office/officeart/2005/8/layout/hList7"/>
    <dgm:cxn modelId="{1A8D06D4-3F9E-4DE3-8D5B-6A8E50BEAD4A}" type="presOf" srcId="{07F1D87F-ECF7-42F7-8025-3CB2A4B5E2C3}" destId="{085294E8-330E-462A-B630-3CEF4F1F8ABE}" srcOrd="0" destOrd="0" presId="urn:microsoft.com/office/officeart/2005/8/layout/hList7"/>
    <dgm:cxn modelId="{41B1D420-CA42-4470-876C-343C0FCB0378}" type="presOf" srcId="{88973B39-636C-40A3-829A-9233B405C7ED}" destId="{2FFE1635-F129-46D1-82CA-A4629BB1847C}" srcOrd="0" destOrd="0" presId="urn:microsoft.com/office/officeart/2005/8/layout/hList7"/>
    <dgm:cxn modelId="{FF17ACD8-2D23-4211-85D6-27799B993040}" type="presParOf" srcId="{085294E8-330E-462A-B630-3CEF4F1F8ABE}" destId="{D3695D6C-2058-48CF-9AD6-34F0F44A8D85}" srcOrd="0" destOrd="0" presId="urn:microsoft.com/office/officeart/2005/8/layout/hList7"/>
    <dgm:cxn modelId="{EAA87ED6-CC60-4934-9716-E026204A6CB9}" type="presParOf" srcId="{085294E8-330E-462A-B630-3CEF4F1F8ABE}" destId="{2BF04ECA-1E3E-4D8A-8EE9-D4499FA5E27E}" srcOrd="1" destOrd="0" presId="urn:microsoft.com/office/officeart/2005/8/layout/hList7"/>
    <dgm:cxn modelId="{C049E4E3-6940-46EA-AB54-5ACD0EF8398D}" type="presParOf" srcId="{2BF04ECA-1E3E-4D8A-8EE9-D4499FA5E27E}" destId="{7B3A02C1-F4A9-444C-B83E-61ABBCFAB886}" srcOrd="0" destOrd="0" presId="urn:microsoft.com/office/officeart/2005/8/layout/hList7"/>
    <dgm:cxn modelId="{D48348AD-A252-459C-B3B4-56C9B9A86CD4}" type="presParOf" srcId="{7B3A02C1-F4A9-444C-B83E-61ABBCFAB886}" destId="{2FFE1635-F129-46D1-82CA-A4629BB1847C}" srcOrd="0" destOrd="0" presId="urn:microsoft.com/office/officeart/2005/8/layout/hList7"/>
    <dgm:cxn modelId="{26450887-79AD-4CD9-AFDF-94E1EC15B37F}" type="presParOf" srcId="{7B3A02C1-F4A9-444C-B83E-61ABBCFAB886}" destId="{21D31942-71E3-4294-A828-34BCBF2A3F2C}" srcOrd="1" destOrd="0" presId="urn:microsoft.com/office/officeart/2005/8/layout/hList7"/>
    <dgm:cxn modelId="{A7A3332F-BF20-45ED-864B-396416288648}" type="presParOf" srcId="{7B3A02C1-F4A9-444C-B83E-61ABBCFAB886}" destId="{EC2AB73A-A77E-4627-B780-A70F6F470022}" srcOrd="2" destOrd="0" presId="urn:microsoft.com/office/officeart/2005/8/layout/hList7"/>
    <dgm:cxn modelId="{EFB26EC5-4B5F-43BC-8E5A-F038D33AFD6F}" type="presParOf" srcId="{7B3A02C1-F4A9-444C-B83E-61ABBCFAB886}" destId="{24D5BDCC-DAFA-4252-98F5-AEC569A90BA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BF2B3-C9E0-4124-B992-C6356B92725D}">
      <dsp:nvSpPr>
        <dsp:cNvPr id="0" name=""/>
        <dsp:cNvSpPr/>
      </dsp:nvSpPr>
      <dsp:spPr>
        <a:xfrm>
          <a:off x="0" y="1648"/>
          <a:ext cx="7391400" cy="780492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Cast </a:t>
          </a:r>
        </a:p>
      </dsp:txBody>
      <dsp:txXfrm>
        <a:off x="38100" y="39748"/>
        <a:ext cx="7315200" cy="704292"/>
      </dsp:txXfrm>
    </dsp:sp>
    <dsp:sp modelId="{F5B86CAD-1FEF-4862-8491-48EA82355366}">
      <dsp:nvSpPr>
        <dsp:cNvPr id="0" name=""/>
        <dsp:cNvSpPr/>
      </dsp:nvSpPr>
      <dsp:spPr>
        <a:xfrm>
          <a:off x="0" y="782141"/>
          <a:ext cx="7391400" cy="32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9%</a:t>
          </a:r>
        </a:p>
      </dsp:txBody>
      <dsp:txXfrm>
        <a:off x="0" y="782141"/>
        <a:ext cx="7391400" cy="329128"/>
      </dsp:txXfrm>
    </dsp:sp>
    <dsp:sp modelId="{CD9CC10F-37B7-431D-B559-C04DCBB88252}">
      <dsp:nvSpPr>
        <dsp:cNvPr id="0" name=""/>
        <dsp:cNvSpPr/>
      </dsp:nvSpPr>
      <dsp:spPr>
        <a:xfrm>
          <a:off x="0" y="1111269"/>
          <a:ext cx="7391400" cy="780492"/>
        </a:xfrm>
        <a:prstGeom prst="roundRect">
          <a:avLst/>
        </a:prstGeom>
        <a:solidFill>
          <a:schemeClr val="accent3">
            <a:shade val="50000"/>
            <a:hueOff val="-145455"/>
            <a:satOff val="-11893"/>
            <a:lumOff val="238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Open reduction by extensile lateral approach</a:t>
          </a:r>
        </a:p>
      </dsp:txBody>
      <dsp:txXfrm>
        <a:off x="38100" y="1149369"/>
        <a:ext cx="7315200" cy="704292"/>
      </dsp:txXfrm>
    </dsp:sp>
    <dsp:sp modelId="{B99448FB-986B-4096-AF75-9570FCC94650}">
      <dsp:nvSpPr>
        <dsp:cNvPr id="0" name=""/>
        <dsp:cNvSpPr/>
      </dsp:nvSpPr>
      <dsp:spPr>
        <a:xfrm>
          <a:off x="0" y="1891761"/>
          <a:ext cx="7391400" cy="32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45%</a:t>
          </a:r>
        </a:p>
      </dsp:txBody>
      <dsp:txXfrm>
        <a:off x="0" y="1891761"/>
        <a:ext cx="7391400" cy="329128"/>
      </dsp:txXfrm>
    </dsp:sp>
    <dsp:sp modelId="{41DBC3BB-5E41-4F07-9CBE-62BF399247BC}">
      <dsp:nvSpPr>
        <dsp:cNvPr id="0" name=""/>
        <dsp:cNvSpPr/>
      </dsp:nvSpPr>
      <dsp:spPr>
        <a:xfrm>
          <a:off x="0" y="2274512"/>
          <a:ext cx="7391400" cy="780492"/>
        </a:xfrm>
        <a:prstGeom prst="roundRect">
          <a:avLst/>
        </a:prstGeom>
        <a:solidFill>
          <a:schemeClr val="accent3">
            <a:shade val="50000"/>
            <a:hueOff val="-290910"/>
            <a:satOff val="-23787"/>
            <a:lumOff val="476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Closed k wiring and cast</a:t>
          </a:r>
        </a:p>
      </dsp:txBody>
      <dsp:txXfrm>
        <a:off x="38100" y="2312612"/>
        <a:ext cx="7315200" cy="704292"/>
      </dsp:txXfrm>
    </dsp:sp>
    <dsp:sp modelId="{256E30E4-F05C-41AA-B850-0D0934DB4E5A}">
      <dsp:nvSpPr>
        <dsp:cNvPr id="0" name=""/>
        <dsp:cNvSpPr/>
      </dsp:nvSpPr>
      <dsp:spPr>
        <a:xfrm>
          <a:off x="0" y="3001381"/>
          <a:ext cx="7391400" cy="399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16%</a:t>
          </a:r>
        </a:p>
      </dsp:txBody>
      <dsp:txXfrm>
        <a:off x="0" y="3001381"/>
        <a:ext cx="7391400" cy="399731"/>
      </dsp:txXfrm>
    </dsp:sp>
    <dsp:sp modelId="{F91763E8-4CD0-49BE-AEBD-4D6F6B98E7B8}">
      <dsp:nvSpPr>
        <dsp:cNvPr id="0" name=""/>
        <dsp:cNvSpPr/>
      </dsp:nvSpPr>
      <dsp:spPr>
        <a:xfrm>
          <a:off x="0" y="3401113"/>
          <a:ext cx="7391400" cy="1078653"/>
        </a:xfrm>
        <a:prstGeom prst="roundRect">
          <a:avLst/>
        </a:prstGeom>
        <a:solidFill>
          <a:schemeClr val="accent3">
            <a:shade val="50000"/>
            <a:hueOff val="-145455"/>
            <a:satOff val="-11893"/>
            <a:lumOff val="238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Limited open reduction by sinus tarsi approach and screw fixation</a:t>
          </a:r>
        </a:p>
      </dsp:txBody>
      <dsp:txXfrm>
        <a:off x="52655" y="3453768"/>
        <a:ext cx="7286090" cy="973343"/>
      </dsp:txXfrm>
    </dsp:sp>
    <dsp:sp modelId="{618631E9-FA6E-46A4-A3F9-E1BDCF5C1AE5}">
      <dsp:nvSpPr>
        <dsp:cNvPr id="0" name=""/>
        <dsp:cNvSpPr/>
      </dsp:nvSpPr>
      <dsp:spPr>
        <a:xfrm>
          <a:off x="0" y="4479767"/>
          <a:ext cx="7391400" cy="9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29% </a:t>
          </a:r>
        </a:p>
      </dsp:txBody>
      <dsp:txXfrm>
        <a:off x="0" y="4479767"/>
        <a:ext cx="7391400" cy="9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C1B8A-CB65-4E90-9990-92DA5DF6DF23}">
      <dsp:nvSpPr>
        <dsp:cNvPr id="0" name=""/>
        <dsp:cNvSpPr/>
      </dsp:nvSpPr>
      <dsp:spPr>
        <a:xfrm>
          <a:off x="0" y="30690"/>
          <a:ext cx="6553200" cy="5806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Percutaneous reduction and fixation</a:t>
          </a:r>
          <a:endParaRPr lang="fa-IR" sz="2400" kern="1200" dirty="0"/>
        </a:p>
      </dsp:txBody>
      <dsp:txXfrm>
        <a:off x="28347" y="59037"/>
        <a:ext cx="6496506" cy="524004"/>
      </dsp:txXfrm>
    </dsp:sp>
    <dsp:sp modelId="{7EDCD2DA-8525-4C46-83D3-60B4C88FD785}">
      <dsp:nvSpPr>
        <dsp:cNvPr id="0" name=""/>
        <dsp:cNvSpPr/>
      </dsp:nvSpPr>
      <dsp:spPr>
        <a:xfrm>
          <a:off x="0" y="611389"/>
          <a:ext cx="6553200" cy="66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 13%</a:t>
          </a:r>
          <a:endParaRPr lang="fa-IR" sz="2400" kern="1200" dirty="0"/>
        </a:p>
      </dsp:txBody>
      <dsp:txXfrm>
        <a:off x="0" y="611389"/>
        <a:ext cx="6553200" cy="665412"/>
      </dsp:txXfrm>
    </dsp:sp>
    <dsp:sp modelId="{8B93C735-1C66-4381-9C2D-B764BAC322B0}">
      <dsp:nvSpPr>
        <dsp:cNvPr id="0" name=""/>
        <dsp:cNvSpPr/>
      </dsp:nvSpPr>
      <dsp:spPr>
        <a:xfrm>
          <a:off x="0" y="1276802"/>
          <a:ext cx="6553200" cy="580698"/>
        </a:xfrm>
        <a:prstGeom prst="roundRect">
          <a:avLst/>
        </a:prstGeom>
        <a:solidFill>
          <a:schemeClr val="accent4">
            <a:hueOff val="314440"/>
            <a:satOff val="2336"/>
            <a:lumOff val="52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/>
            <a:t>ORIF</a:t>
          </a:r>
          <a:r>
            <a:rPr lang="en-US" sz="2400" kern="1200" dirty="0"/>
            <a:t> through an extensile lateral approach</a:t>
          </a:r>
          <a:endParaRPr lang="fa-IR" sz="2400" kern="1200" dirty="0"/>
        </a:p>
      </dsp:txBody>
      <dsp:txXfrm>
        <a:off x="28347" y="1305149"/>
        <a:ext cx="6496506" cy="524004"/>
      </dsp:txXfrm>
    </dsp:sp>
    <dsp:sp modelId="{F970A20A-5038-4D5A-8636-85A6A890E9D4}">
      <dsp:nvSpPr>
        <dsp:cNvPr id="0" name=""/>
        <dsp:cNvSpPr/>
      </dsp:nvSpPr>
      <dsp:spPr>
        <a:xfrm>
          <a:off x="0" y="1857500"/>
          <a:ext cx="6553200" cy="66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75%</a:t>
          </a:r>
        </a:p>
      </dsp:txBody>
      <dsp:txXfrm>
        <a:off x="0" y="1857500"/>
        <a:ext cx="6553200" cy="665412"/>
      </dsp:txXfrm>
    </dsp:sp>
    <dsp:sp modelId="{A6F70072-F6C1-4208-BFD8-31ED3B8EDD76}">
      <dsp:nvSpPr>
        <dsp:cNvPr id="0" name=""/>
        <dsp:cNvSpPr/>
      </dsp:nvSpPr>
      <dsp:spPr>
        <a:xfrm>
          <a:off x="0" y="2522913"/>
          <a:ext cx="6553200" cy="506503"/>
        </a:xfrm>
        <a:prstGeom prst="roundRect">
          <a:avLst/>
        </a:prstGeom>
        <a:solidFill>
          <a:schemeClr val="accent4">
            <a:hueOff val="628881"/>
            <a:satOff val="4671"/>
            <a:lumOff val="1045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/>
            <a:t>ORIF</a:t>
          </a:r>
          <a:r>
            <a:rPr lang="en-US" sz="2400" kern="1200" dirty="0"/>
            <a:t> through a mini-open </a:t>
          </a:r>
          <a:endParaRPr lang="fa-IR" sz="2400" kern="1200" dirty="0"/>
        </a:p>
      </dsp:txBody>
      <dsp:txXfrm>
        <a:off x="24725" y="2547638"/>
        <a:ext cx="6503750" cy="457053"/>
      </dsp:txXfrm>
    </dsp:sp>
    <dsp:sp modelId="{1CBE6333-04B8-4DEE-9639-EFC75D6DD2E9}">
      <dsp:nvSpPr>
        <dsp:cNvPr id="0" name=""/>
        <dsp:cNvSpPr/>
      </dsp:nvSpPr>
      <dsp:spPr>
        <a:xfrm>
          <a:off x="0" y="3029417"/>
          <a:ext cx="6553200" cy="66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7%</a:t>
          </a:r>
        </a:p>
      </dsp:txBody>
      <dsp:txXfrm>
        <a:off x="0" y="3029417"/>
        <a:ext cx="6553200" cy="665412"/>
      </dsp:txXfrm>
    </dsp:sp>
    <dsp:sp modelId="{0C4C59DD-718F-4579-93BF-ABE4E7241D43}">
      <dsp:nvSpPr>
        <dsp:cNvPr id="0" name=""/>
        <dsp:cNvSpPr/>
      </dsp:nvSpPr>
      <dsp:spPr>
        <a:xfrm>
          <a:off x="0" y="3694830"/>
          <a:ext cx="6553200" cy="506503"/>
        </a:xfrm>
        <a:prstGeom prst="round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Acute fixation and fusion of </a:t>
          </a:r>
          <a:r>
            <a:rPr lang="en-US" sz="2400" kern="1200" dirty="0" err="1"/>
            <a:t>subtalar</a:t>
          </a:r>
          <a:r>
            <a:rPr lang="en-US" sz="2400" kern="1200" dirty="0"/>
            <a:t> joint</a:t>
          </a:r>
        </a:p>
      </dsp:txBody>
      <dsp:txXfrm>
        <a:off x="24725" y="3719555"/>
        <a:ext cx="6503750" cy="457053"/>
      </dsp:txXfrm>
    </dsp:sp>
    <dsp:sp modelId="{AE44F10A-D542-49ED-8E84-F0811575F498}">
      <dsp:nvSpPr>
        <dsp:cNvPr id="0" name=""/>
        <dsp:cNvSpPr/>
      </dsp:nvSpPr>
      <dsp:spPr>
        <a:xfrm>
          <a:off x="0" y="4201334"/>
          <a:ext cx="6553200" cy="66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3%</a:t>
          </a:r>
        </a:p>
      </dsp:txBody>
      <dsp:txXfrm>
        <a:off x="0" y="4201334"/>
        <a:ext cx="6553200" cy="66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E1635-F129-46D1-82CA-A4629BB1847C}">
      <dsp:nvSpPr>
        <dsp:cNvPr id="0" name=""/>
        <dsp:cNvSpPr/>
      </dsp:nvSpPr>
      <dsp:spPr>
        <a:xfrm>
          <a:off x="0" y="0"/>
          <a:ext cx="6858000" cy="36496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Approaches </a:t>
          </a:r>
          <a:endParaRPr lang="fa-IR" sz="5300" kern="1200"/>
        </a:p>
      </dsp:txBody>
      <dsp:txXfrm>
        <a:off x="0" y="1459864"/>
        <a:ext cx="6858000" cy="1459864"/>
      </dsp:txXfrm>
    </dsp:sp>
    <dsp:sp modelId="{24D5BDCC-DAFA-4252-98F5-AEC569A90BA1}">
      <dsp:nvSpPr>
        <dsp:cNvPr id="0" name=""/>
        <dsp:cNvSpPr/>
      </dsp:nvSpPr>
      <dsp:spPr>
        <a:xfrm>
          <a:off x="2707964" y="50066"/>
          <a:ext cx="1442070" cy="15531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695D6C-2058-48CF-9AD6-34F0F44A8D85}">
      <dsp:nvSpPr>
        <dsp:cNvPr id="0" name=""/>
        <dsp:cNvSpPr/>
      </dsp:nvSpPr>
      <dsp:spPr>
        <a:xfrm>
          <a:off x="274319" y="2919729"/>
          <a:ext cx="6309360" cy="547449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1F1D82-A13D-4DC2-969A-E956388D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reduction using a hammer!!!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1D82-A13D-4DC2-969A-E956388D95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Case C1894 - limited open reduction and internal fixation of joint depression variety of # </a:t>
            </a:r>
            <a:r>
              <a:rPr lang="en-US" b="1" dirty="0" err="1"/>
              <a:t>calcaneum</a:t>
            </a:r>
            <a:r>
              <a:rPr lang="en-US" b="1" dirty="0"/>
              <a:t> using sinus tarsi approach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1D82-A13D-4DC2-969A-E956388D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1:</a:t>
            </a:r>
          </a:p>
          <a:p>
            <a:r>
              <a:rPr lang="en-US" dirty="0"/>
              <a:t>under spinal anesthesia , lateral position, under </a:t>
            </a:r>
            <a:r>
              <a:rPr lang="en-US" dirty="0" err="1"/>
              <a:t>TQ</a:t>
            </a:r>
            <a:r>
              <a:rPr lang="en-US" dirty="0"/>
              <a:t> control, sinus tarsi incision marked in italic S shape, from tip of lateral malleolus to calcaneocuboid joint, depressed lateral half of posterior facet elevated with curved elevator, fixed with 4 mm cc screw, tuberosity manipulated with elevator inserted within # site and with </a:t>
            </a:r>
            <a:r>
              <a:rPr lang="en-US" dirty="0" err="1"/>
              <a:t>schanz</a:t>
            </a:r>
            <a:r>
              <a:rPr lang="en-US" dirty="0"/>
              <a:t> screw in tuberosity, percutaneous fully threaded 4 mm cc screw inserted to fix tuberosity with anterior process and to buttress posterior facet.</a:t>
            </a:r>
            <a:endParaRPr lang="fa-IR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1D82-A13D-4DC2-969A-E956388D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</a:rPr>
              <a:t>Case C1597 - left calcaneal fracture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1D82-A13D-4DC2-969A-E956388D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extensile L-shaped incision is made 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vertical limb starts 2 cm proximal to tip of fibula, at anterior edge of Achilles tendon </a:t>
            </a:r>
          </a:p>
          <a:p>
            <a:pPr lvl="2"/>
            <a:r>
              <a:rPr lang="en-US" dirty="0"/>
              <a:t>vertical limb is curved anteriorly at inferior edge to meet horizontal limb</a:t>
            </a:r>
          </a:p>
          <a:p>
            <a:pPr lvl="1"/>
            <a:r>
              <a:rPr lang="en-US" dirty="0">
                <a:effectLst/>
              </a:rPr>
              <a:t>horizontal limb starts posteriorly at end of vertical limb just above glabrous skin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at the anterior aspect, the incision is curved dorsally to allow access to the calcaneocuboid joint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1D82-A13D-4DC2-969A-E956388D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9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Peroneal tendons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>
                <a:effectLst/>
              </a:rPr>
              <a:t>risk is minimized with maintenance of access under the anterior flap</a:t>
            </a:r>
          </a:p>
          <a:p>
            <a:pPr lvl="1"/>
            <a:r>
              <a:rPr lang="en-US" dirty="0">
                <a:effectLst/>
              </a:rPr>
              <a:t>must evaluate upon closure for instability or laceration(s)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nerve 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risk is minimized with maintenance of access under the anterior flap</a:t>
            </a:r>
            <a:endParaRPr lang="en-US" dirty="0">
              <a:effectLst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must dissect out proximal aspect of vertical limb and anterior aspect of horizontal limb to minimize iatrogenic injury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Wound dehiscence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most common complication of this approach</a:t>
            </a:r>
            <a:endParaRPr lang="en-US" dirty="0">
              <a:effectLst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lateral calcaneal artery is responsible for corner of flap</a:t>
            </a:r>
            <a:endParaRPr lang="en-US" dirty="0">
              <a:effectLst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careful attention to skin handling and closure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Allgower-Donati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suture technique minimizes soft tissue complications </a:t>
            </a:r>
            <a:endParaRPr lang="en-US" dirty="0">
              <a:effectLst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1D82-A13D-4DC2-969A-E956388D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02499-82E0-4F62-8415-E24210386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8A243-8699-4AE5-A2F6-32FA27809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8A243-8699-4AE5-A2F6-32FA27809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08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8A243-8699-4AE5-A2F6-32FA27809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8A243-8699-4AE5-A2F6-32FA27809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64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8A243-8699-4AE5-A2F6-32FA27809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A6C16-FFBC-41C8-B6C0-DA041A36C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5304-56A8-4B86-9E1A-2661158DF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0E5B-C516-4A2C-80A4-EE4047AEA1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30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FCAE5-5CD8-4A5D-9E06-5815722AF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22223-2683-4C60-B8B2-AF43EA4740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B9550-5E51-4029-AB79-426FC99498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4C0B6-16BF-452A-8142-8B4FBD90B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A267B-5BA9-4266-B709-594D155CB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48CA3-EA41-462A-A0F1-CE98A2DF2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A495-CD26-4D20-85CE-2BAAD6D57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5F552-A1F4-4A4A-90BE-6A4E07933C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548A243-8699-4AE5-A2F6-32FA27809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  <p:sldLayoutId id="2147484374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362200"/>
            <a:ext cx="6922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itchFamily="82" charset="0"/>
              </a:rPr>
              <a:t>In the name of God</a:t>
            </a:r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1"/>
            <a:ext cx="4057649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09600"/>
            <a:ext cx="3505200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200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53" y="228600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Ready for Another Question?!</a:t>
            </a:r>
          </a:p>
        </p:txBody>
      </p:sp>
    </p:spTree>
    <p:extLst>
      <p:ext uri="{BB962C8B-B14F-4D97-AF65-F5344CB8AC3E}">
        <p14:creationId xmlns:p14="http://schemas.microsoft.com/office/powerpoint/2010/main" val="40157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2590801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Case 2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0" b="88448" l="3411" r="97408">
                        <a14:foregroundMark x1="69168" y1="13899" x2="79945" y2="16606"/>
                        <a14:foregroundMark x1="69714" y1="11191" x2="81037" y2="11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300"/>
            <a:ext cx="3200400" cy="2400300"/>
          </a:xfr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87707"/>
              </p:ext>
            </p:extLst>
          </p:nvPr>
        </p:nvGraphicFramePr>
        <p:xfrm>
          <a:off x="571501" y="2286000"/>
          <a:ext cx="6248400" cy="357363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9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67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400" dirty="0">
                          <a:effectLst/>
                        </a:rPr>
                        <a:t>Age/Gender/CC: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</a:rPr>
                        <a:t>41/M/ </a:t>
                      </a:r>
                      <a:r>
                        <a:rPr lang="en-US" sz="2800" dirty="0"/>
                        <a:t>fall from height unable to stand after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History of Present Illness: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fall from height bilateral calcaneus fracture (bilateral calcaneal fracture, but discussion for left) 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94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228600"/>
            <a:ext cx="4267200" cy="64836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Case 3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69" y="1981200"/>
            <a:ext cx="2895600" cy="388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7968"/>
            <a:ext cx="4038600" cy="553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487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381000"/>
            <a:ext cx="6347713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Case 3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6166069" cy="4971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1034" y="228600"/>
            <a:ext cx="3200400" cy="711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 3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47713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Case 3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8" r="6647"/>
          <a:stretch/>
        </p:blipFill>
        <p:spPr>
          <a:xfrm>
            <a:off x="914400" y="1600200"/>
            <a:ext cx="6172200" cy="431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003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6347713" cy="7299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Your preferred method?</a:t>
            </a:r>
            <a:endParaRPr lang="fa-IR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556784"/>
              </p:ext>
            </p:extLst>
          </p:nvPr>
        </p:nvGraphicFramePr>
        <p:xfrm>
          <a:off x="440207" y="1524000"/>
          <a:ext cx="65532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7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1C1B8A-CB65-4E90-9990-92DA5DF6D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11C1B8A-CB65-4E90-9990-92DA5DF6D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11C1B8A-CB65-4E90-9990-92DA5DF6D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93C735-1C66-4381-9C2D-B764BAC3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8B93C735-1C66-4381-9C2D-B764BAC3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B93C735-1C66-4381-9C2D-B764BAC3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F70072-F6C1-4208-BFD8-31ED3B8ED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6F70072-F6C1-4208-BFD8-31ED3B8ED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A6F70072-F6C1-4208-BFD8-31ED3B8ED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C59DD-718F-4579-93BF-ABE4E724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C4C59DD-718F-4579-93BF-ABE4E724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C4C59DD-718F-4579-93BF-ABE4E724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DCD2DA-8525-4C46-83D3-60B4C88F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EDCD2DA-8525-4C46-83D3-60B4C88F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EDCD2DA-8525-4C46-83D3-60B4C88F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0A20A-5038-4D5A-8636-85A6A890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70A20A-5038-4D5A-8636-85A6A890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70A20A-5038-4D5A-8636-85A6A890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E6333-04B8-4DEE-9639-EFC75D6D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1CBE6333-04B8-4DEE-9639-EFC75D6D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1CBE6333-04B8-4DEE-9639-EFC75D6D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44F10A-D542-49ED-8E84-F0811575F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E44F10A-D542-49ED-8E84-F0811575F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E44F10A-D542-49ED-8E84-F0811575F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6347713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Case 3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13" y="1905000"/>
            <a:ext cx="4419600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816271" cy="50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9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54802"/>
              </p:ext>
            </p:extLst>
          </p:nvPr>
        </p:nvGraphicFramePr>
        <p:xfrm>
          <a:off x="381000" y="1295400"/>
          <a:ext cx="68580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1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918450" cy="1900238"/>
          </a:xfrm>
        </p:spPr>
        <p:txBody>
          <a:bodyPr rtlCol="0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Surgical Approaches for Calcaneal fracture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FrankRuehl" pitchFamily="34" charset="-79"/>
            </a:endParaRPr>
          </a:p>
        </p:txBody>
      </p:sp>
      <p:sp>
        <p:nvSpPr>
          <p:cNvPr id="10243" name="Subtitle 1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6477000" cy="2133600"/>
          </a:xfrm>
        </p:spPr>
        <p:txBody>
          <a:bodyPr>
            <a:noAutofit/>
          </a:bodyPr>
          <a:lstStyle/>
          <a:p>
            <a:pPr algn="l" rtl="0" eaLnBrk="1" hangingPunct="1">
              <a:defRPr/>
            </a:pPr>
            <a:r>
              <a:rPr lang="en-US" altLang="en-US" sz="3200" b="1" i="1" dirty="0">
                <a:solidFill>
                  <a:schemeClr val="tx1"/>
                </a:solidFill>
              </a:rPr>
              <a:t>Mohsen Mardani-Kivi, M.D.</a:t>
            </a:r>
          </a:p>
          <a:p>
            <a:pPr algn="l" rtl="0"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Associate Prof. </a:t>
            </a:r>
            <a:r>
              <a:rPr lang="en-US" altLang="en-US" sz="2400" dirty="0">
                <a:solidFill>
                  <a:schemeClr val="tx1"/>
                </a:solidFill>
              </a:rPr>
              <a:t>Orthopedic Department, Guilan University Of Medical Sciences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47713" cy="73435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Extensile Lateral Approach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063" y="1219201"/>
            <a:ext cx="6347714" cy="24384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200" dirty="0"/>
              <a:t>Introduction</a:t>
            </a:r>
          </a:p>
          <a:p>
            <a:pPr lvl="1" algn="l" rtl="0">
              <a:lnSpc>
                <a:spcPct val="150000"/>
              </a:lnSpc>
            </a:pPr>
            <a:r>
              <a:rPr lang="en-US" sz="2800" dirty="0"/>
              <a:t>Allows visualization of the lateral calcaneus and </a:t>
            </a:r>
            <a:r>
              <a:rPr lang="en-US" sz="2800" dirty="0" err="1"/>
              <a:t>subtalar</a:t>
            </a:r>
            <a:r>
              <a:rPr lang="en-US" sz="2800" dirty="0"/>
              <a:t> joint</a:t>
            </a:r>
          </a:p>
          <a:p>
            <a:pPr algn="l" rtl="0">
              <a:lnSpc>
                <a:spcPct val="150000"/>
              </a:lnSpc>
            </a:pPr>
            <a:endParaRPr lang="fa-I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63" y="4724400"/>
            <a:ext cx="1987550" cy="19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4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83237E-6 L 0.63316 0.0127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9" y="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044" y="304800"/>
            <a:ext cx="6347713" cy="685800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Position &amp; Preparation</a:t>
            </a:r>
            <a:endParaRPr lang="fa-I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044" y="1447800"/>
            <a:ext cx="5024156" cy="39925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dirty="0"/>
              <a:t>Preparation</a:t>
            </a:r>
          </a:p>
          <a:p>
            <a:pPr lvl="1" algn="l" rtl="0"/>
            <a:r>
              <a:rPr lang="en-US" sz="2400" dirty="0"/>
              <a:t>radiolucent table </a:t>
            </a:r>
          </a:p>
          <a:p>
            <a:pPr lvl="1" algn="l" rtl="0"/>
            <a:r>
              <a:rPr lang="en-US" sz="2400" dirty="0"/>
              <a:t>C-arm fluoroscopy</a:t>
            </a:r>
          </a:p>
          <a:p>
            <a:pPr lvl="1" algn="l" rtl="0"/>
            <a:r>
              <a:rPr lang="en-US" sz="2400" dirty="0"/>
              <a:t>tourniquet can be used</a:t>
            </a:r>
          </a:p>
          <a:p>
            <a:pPr algn="l" rtl="0"/>
            <a:r>
              <a:rPr lang="en-US" sz="2800" b="1" dirty="0"/>
              <a:t>Position</a:t>
            </a:r>
          </a:p>
          <a:p>
            <a:pPr lvl="1" algn="l" rtl="0"/>
            <a:r>
              <a:rPr lang="en-US" sz="2400" dirty="0"/>
              <a:t>lateral decubitus positioning is necessary</a:t>
            </a:r>
          </a:p>
          <a:p>
            <a:pPr lvl="1" algn="l" rtl="0"/>
            <a:r>
              <a:rPr lang="en-US" sz="2400" dirty="0"/>
              <a:t>slightly flex knee to relax gastrocnemius muscle pull</a:t>
            </a:r>
          </a:p>
          <a:p>
            <a:pPr algn="l" rtl="0"/>
            <a:endParaRPr lang="fa-I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88" y="3124200"/>
            <a:ext cx="244633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3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095" y="309902"/>
            <a:ext cx="6347713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Lateral Approach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63437"/>
            <a:ext cx="3581400" cy="166076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Incision:</a:t>
            </a:r>
          </a:p>
          <a:p>
            <a:pPr lvl="1" algn="l" rtl="0"/>
            <a:r>
              <a:rPr lang="en-US" sz="2400" dirty="0"/>
              <a:t>extensile L-shaped incision is made</a:t>
            </a:r>
            <a:endParaRPr lang="fa-I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598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2554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589" y="304800"/>
            <a:ext cx="3737812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Dangers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589" y="1641013"/>
            <a:ext cx="4576012" cy="4378787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3600" b="1" dirty="0"/>
              <a:t>Peroneal tendons</a:t>
            </a:r>
          </a:p>
          <a:p>
            <a:pPr algn="l" rtl="0">
              <a:lnSpc>
                <a:spcPct val="200000"/>
              </a:lnSpc>
            </a:pPr>
            <a:r>
              <a:rPr lang="en-US" sz="2000" dirty="0"/>
              <a:t>Risk is minimized with maintenance of access under the anterior flap</a:t>
            </a:r>
          </a:p>
          <a:p>
            <a:pPr algn="l" rtl="0">
              <a:lnSpc>
                <a:spcPct val="200000"/>
              </a:lnSpc>
            </a:pPr>
            <a:r>
              <a:rPr lang="en-US" sz="2000" dirty="0"/>
              <a:t>must evaluate upon closure for instability or laceration(s)</a:t>
            </a:r>
          </a:p>
          <a:p>
            <a:pPr algn="l" rtl="0">
              <a:lnSpc>
                <a:spcPct val="200000"/>
              </a:lnSpc>
            </a:pP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823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8" b="95392" l="3421" r="965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37948"/>
            <a:ext cx="2819400" cy="32200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5334001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Dangers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243" y="1610026"/>
            <a:ext cx="6347714" cy="4485974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3200" b="1" dirty="0" err="1"/>
              <a:t>Sural</a:t>
            </a:r>
            <a:r>
              <a:rPr lang="en-US" sz="3200" b="1" dirty="0"/>
              <a:t> nerve</a:t>
            </a:r>
          </a:p>
          <a:p>
            <a:pPr algn="l" rtl="0">
              <a:lnSpc>
                <a:spcPct val="200000"/>
              </a:lnSpc>
            </a:pPr>
            <a:r>
              <a:rPr lang="en-US" sz="2000" dirty="0"/>
              <a:t>Risk is minimized with maintenance of access under the anterior flap</a:t>
            </a:r>
          </a:p>
          <a:p>
            <a:pPr algn="l" rtl="0">
              <a:lnSpc>
                <a:spcPct val="200000"/>
              </a:lnSpc>
            </a:pPr>
            <a:r>
              <a:rPr lang="en-US" sz="2000" dirty="0"/>
              <a:t>must dissect out proximal aspect of vertical limb and anterior aspect of horizontal limb to minimize iatrogenic injury</a:t>
            </a:r>
          </a:p>
          <a:p>
            <a:pPr algn="l" rtl="0">
              <a:lnSpc>
                <a:spcPct val="20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115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47713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Dangers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4495800" cy="472439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3200" b="1" dirty="0"/>
              <a:t>Wound dehiscence</a:t>
            </a:r>
          </a:p>
          <a:p>
            <a:pPr algn="just" rtl="0">
              <a:lnSpc>
                <a:spcPct val="150000"/>
              </a:lnSpc>
            </a:pPr>
            <a:r>
              <a:rPr lang="en-US" dirty="0"/>
              <a:t>The most common complication</a:t>
            </a:r>
          </a:p>
          <a:p>
            <a:pPr algn="just" rtl="0">
              <a:lnSpc>
                <a:spcPct val="150000"/>
              </a:lnSpc>
            </a:pPr>
            <a:r>
              <a:rPr lang="en-US" dirty="0"/>
              <a:t>lateral calcaneal artery is responsible for corner of flap</a:t>
            </a:r>
          </a:p>
          <a:p>
            <a:pPr algn="just" rtl="0">
              <a:lnSpc>
                <a:spcPct val="150000"/>
              </a:lnSpc>
            </a:pPr>
            <a:r>
              <a:rPr lang="en-US" dirty="0"/>
              <a:t>careful attention to skin handling and closure with </a:t>
            </a:r>
            <a:r>
              <a:rPr lang="en-US" dirty="0" err="1"/>
              <a:t>Allgower-Donati</a:t>
            </a:r>
            <a:r>
              <a:rPr lang="en-US" dirty="0"/>
              <a:t> suture technique minimizes soft tissue complications</a:t>
            </a:r>
          </a:p>
          <a:p>
            <a:pPr algn="just" rtl="0">
              <a:lnSpc>
                <a:spcPct val="150000"/>
              </a:lnSpc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9563" r="12434" b="12092"/>
          <a:stretch/>
        </p:blipFill>
        <p:spPr>
          <a:xfrm>
            <a:off x="4953000" y="2438400"/>
            <a:ext cx="3878317" cy="406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867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9913" y="609600"/>
            <a:ext cx="5117399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Medial Approach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/>
              <a:t>Incision</a:t>
            </a:r>
            <a:endParaRPr lang="en-US" sz="1600" b="1" dirty="0"/>
          </a:p>
          <a:p>
            <a:pPr lvl="1" algn="l" rtl="0">
              <a:lnSpc>
                <a:spcPct val="150000"/>
              </a:lnSpc>
            </a:pPr>
            <a:r>
              <a:rPr lang="en-US" sz="2400" dirty="0"/>
              <a:t>Begin 2.5 anterior and 4cm distal to medial malleolus</a:t>
            </a:r>
          </a:p>
          <a:p>
            <a:pPr lvl="1" algn="l" rtl="0">
              <a:lnSpc>
                <a:spcPct val="150000"/>
              </a:lnSpc>
            </a:pPr>
            <a:r>
              <a:rPr lang="en-US" sz="2400" dirty="0"/>
              <a:t>Incise along medial surface of foot to </a:t>
            </a:r>
            <a:r>
              <a:rPr lang="en-US" sz="2400" dirty="0" err="1"/>
              <a:t>tendo</a:t>
            </a:r>
            <a:r>
              <a:rPr lang="en-US" sz="2400" dirty="0"/>
              <a:t> calcaneus</a:t>
            </a:r>
          </a:p>
          <a:p>
            <a:pPr lvl="1" algn="l" rtl="0">
              <a:lnSpc>
                <a:spcPct val="150000"/>
              </a:lnSpc>
            </a:pPr>
            <a:endParaRPr lang="fa-I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31750"/>
            <a:ext cx="2020888" cy="2020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2.59259E-6 L 0.08438 0.068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Medial Approach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3600" b="1" dirty="0"/>
              <a:t>Deep Dissection</a:t>
            </a:r>
          </a:p>
          <a:p>
            <a:pPr algn="just" rtl="0">
              <a:lnSpc>
                <a:spcPct val="150000"/>
              </a:lnSpc>
            </a:pPr>
            <a:r>
              <a:rPr lang="en-US" sz="2000" dirty="0"/>
              <a:t>Divide fat and fascia to define the inferior margin of abductor </a:t>
            </a:r>
            <a:r>
              <a:rPr lang="en-US" sz="2000" dirty="0" err="1"/>
              <a:t>hallucis</a:t>
            </a:r>
            <a:endParaRPr lang="en-US" sz="2000" dirty="0"/>
          </a:p>
          <a:p>
            <a:pPr algn="just" rtl="0">
              <a:lnSpc>
                <a:spcPct val="150000"/>
              </a:lnSpc>
            </a:pPr>
            <a:r>
              <a:rPr lang="en-US" sz="2000" dirty="0"/>
              <a:t>Mobilize abductor </a:t>
            </a:r>
            <a:r>
              <a:rPr lang="en-US" sz="2000" dirty="0" err="1"/>
              <a:t>hallucis</a:t>
            </a:r>
            <a:r>
              <a:rPr lang="en-US" sz="2000" dirty="0"/>
              <a:t> and retract dorsally to expose medial surface of calcaneal body</a:t>
            </a:r>
          </a:p>
          <a:p>
            <a:pPr algn="just" rtl="0">
              <a:lnSpc>
                <a:spcPct val="150000"/>
              </a:lnSpc>
            </a:pPr>
            <a:r>
              <a:rPr lang="en-US" sz="2000" dirty="0" err="1"/>
              <a:t>Subperiostally</a:t>
            </a:r>
            <a:r>
              <a:rPr lang="en-US" sz="2000" dirty="0"/>
              <a:t> strip muscle and plantar aponeurosis off medial and inferior calcaneus</a:t>
            </a:r>
          </a:p>
          <a:p>
            <a:pPr algn="just" rtl="0">
              <a:lnSpc>
                <a:spcPct val="150000"/>
              </a:lnSpc>
            </a:pPr>
            <a:endParaRPr lang="fa-IR" sz="2000" dirty="0"/>
          </a:p>
        </p:txBody>
      </p:sp>
      <p:pic>
        <p:nvPicPr>
          <p:cNvPr id="5" name="Picture 4" descr="BS0102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80" y="4816534"/>
            <a:ext cx="1841938" cy="20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886200"/>
            <a:ext cx="3619500" cy="2971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6347713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Dangers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1"/>
            <a:ext cx="6347714" cy="25908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Medial calcaneal nerve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Nerve to abductor </a:t>
            </a:r>
            <a:r>
              <a:rPr lang="en-US" sz="2800" dirty="0" err="1"/>
              <a:t>digiti</a:t>
            </a:r>
            <a:r>
              <a:rPr lang="en-US" sz="2800" dirty="0"/>
              <a:t> </a:t>
            </a:r>
            <a:r>
              <a:rPr lang="en-US" sz="2800" dirty="0" err="1"/>
              <a:t>minimi</a:t>
            </a:r>
            <a:endParaRPr lang="en-US" sz="2800" dirty="0"/>
          </a:p>
          <a:p>
            <a:pPr algn="l" rtl="0"/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985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19998401"/>
              </p:ext>
            </p:extLst>
          </p:nvPr>
        </p:nvGraphicFramePr>
        <p:xfrm>
          <a:off x="1828801" y="1552575"/>
          <a:ext cx="4586288" cy="410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Photo Editor Photo" r:id="rId3" imgW="3685714" imgH="3296110" progId="MSPhotoEd.3">
                  <p:embed/>
                </p:oleObj>
              </mc:Choice>
              <mc:Fallback>
                <p:oleObj name="Photo Editor Photo" r:id="rId3" imgW="3685714" imgH="3296110" progId="MSPhotoEd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552575"/>
                        <a:ext cx="4586288" cy="4100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838200"/>
            <a:ext cx="5791200" cy="10210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feel the same?!?!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880202" cy="426936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" b="98807" l="2000" r="100000">
                        <a14:foregroundMark x1="44333" y1="50358" x2="17000" y2="46062"/>
                        <a14:foregroundMark x1="43667" y1="42005" x2="37667" y2="54177"/>
                        <a14:foregroundMark x1="17667" y1="42005" x2="13667" y2="60143"/>
                        <a14:foregroundMark x1="15000" y1="44869" x2="5667" y2="49881"/>
                        <a14:foregroundMark x1="36333" y1="12172" x2="75667" y2="29117"/>
                        <a14:foregroundMark x1="79000" y1="91885" x2="70667" y2="98807"/>
                        <a14:foregroundMark x1="36333" y1="89021" x2="30333" y2="86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3" flipH="1">
            <a:off x="-19379" y="-26192"/>
            <a:ext cx="2440742" cy="30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0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Case 1</a:t>
            </a:r>
            <a:endParaRPr lang="fa-I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28443"/>
              </p:ext>
            </p:extLst>
          </p:nvPr>
        </p:nvGraphicFramePr>
        <p:xfrm>
          <a:off x="381000" y="2286000"/>
          <a:ext cx="6858000" cy="307273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626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51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Age/Gender/CC: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50/M/ P</a:t>
                      </a:r>
                      <a:r>
                        <a:rPr lang="en-US" sz="2400" dirty="0"/>
                        <a:t>ain, swelling and inability to walk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28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800" dirty="0">
                          <a:effectLst/>
                        </a:rPr>
                        <a:t>History of Present Illness: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400" dirty="0"/>
                        <a:t>Road traffic accident 1 </a:t>
                      </a:r>
                      <a:r>
                        <a:rPr lang="en-US" sz="2400" dirty="0" err="1"/>
                        <a:t>wk</a:t>
                      </a:r>
                      <a:r>
                        <a:rPr lang="en-US" sz="2400" dirty="0"/>
                        <a:t> back.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347713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Case 1</a:t>
            </a:r>
            <a:endParaRPr lang="fa-IR" altLang="en-US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0342"/>
            <a:ext cx="3812778" cy="5083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/>
          <a:stretch/>
        </p:blipFill>
        <p:spPr>
          <a:xfrm>
            <a:off x="4343400" y="1828800"/>
            <a:ext cx="4419600" cy="4735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Case 1</a:t>
            </a:r>
            <a:endParaRPr lang="fa-IR" altLang="en-US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30650"/>
            <a:ext cx="3962400" cy="5145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02" y="1752600"/>
            <a:ext cx="4362745" cy="5123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60947" y="279400"/>
            <a:ext cx="6347713" cy="635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valuable comment </a:t>
            </a:r>
            <a:r>
              <a:rPr lang="en-US" sz="3200" dirty="0" err="1">
                <a:solidFill>
                  <a:schemeClr val="tx1"/>
                </a:solidFill>
              </a:rPr>
              <a:t>pls</a:t>
            </a:r>
            <a:r>
              <a:rPr lang="en-US" sz="3200" dirty="0">
                <a:solidFill>
                  <a:schemeClr val="tx1"/>
                </a:solidFill>
              </a:rPr>
              <a:t> !</a:t>
            </a:r>
            <a:endParaRPr lang="fa-IR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764153"/>
              </p:ext>
            </p:extLst>
          </p:nvPr>
        </p:nvGraphicFramePr>
        <p:xfrm>
          <a:off x="381000" y="1295400"/>
          <a:ext cx="7391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BF2B3-C9E0-4124-B992-C6356B927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1BF2B3-C9E0-4124-B992-C6356B927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1BF2B3-C9E0-4124-B992-C6356B927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CC10F-37B7-431D-B559-C04DCBB8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D9CC10F-37B7-431D-B559-C04DCBB8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D9CC10F-37B7-431D-B559-C04DCBB8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BC3BB-5E41-4F07-9CBE-62BF3992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1DBC3BB-5E41-4F07-9CBE-62BF3992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1DBC3BB-5E41-4F07-9CBE-62BF3992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763E8-4CD0-49BE-AEBD-4D6F6B98E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91763E8-4CD0-49BE-AEBD-4D6F6B98E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91763E8-4CD0-49BE-AEBD-4D6F6B98E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86CAD-1FEF-4862-8491-48EA8235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5B86CAD-1FEF-4862-8491-48EA8235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86CAD-1FEF-4862-8491-48EA8235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448FB-986B-4096-AF75-9570FCC94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99448FB-986B-4096-AF75-9570FCC94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99448FB-986B-4096-AF75-9570FCC94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6E30E4-F05C-41AA-B850-0D0934DB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56E30E4-F05C-41AA-B850-0D0934DB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56E30E4-F05C-41AA-B850-0D0934DB4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8631E9-FA6E-46A4-A3F9-E1BDCF5C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18631E9-FA6E-46A4-A3F9-E1BDCF5C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18631E9-FA6E-46A4-A3F9-E1BDCF5C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5532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752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4405</TotalTime>
  <Words>554</Words>
  <Application>Microsoft Office PowerPoint</Application>
  <PresentationFormat>On-screen Show (4:3)</PresentationFormat>
  <Paragraphs>108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宋体</vt:lpstr>
      <vt:lpstr>Arial</vt:lpstr>
      <vt:lpstr>Calibri</vt:lpstr>
      <vt:lpstr>Cambria</vt:lpstr>
      <vt:lpstr>FrankRuehl</vt:lpstr>
      <vt:lpstr>Showcard Gothic</vt:lpstr>
      <vt:lpstr>黑体</vt:lpstr>
      <vt:lpstr>Times New Roman</vt:lpstr>
      <vt:lpstr>Wingdings 3</vt:lpstr>
      <vt:lpstr>Facet</vt:lpstr>
      <vt:lpstr>Photo Editor Photo</vt:lpstr>
      <vt:lpstr>PowerPoint Presentation</vt:lpstr>
      <vt:lpstr>Surgical Approaches for Calcaneal fracture</vt:lpstr>
      <vt:lpstr>PowerPoint Presentation</vt:lpstr>
      <vt:lpstr>PowerPoint Presentation</vt:lpstr>
      <vt:lpstr>Case 1</vt:lpstr>
      <vt:lpstr>Case 1</vt:lpstr>
      <vt:lpstr>Case 1</vt:lpstr>
      <vt:lpstr>valuable comment pls !</vt:lpstr>
      <vt:lpstr>PowerPoint Presentation</vt:lpstr>
      <vt:lpstr>PowerPoint Presentation</vt:lpstr>
      <vt:lpstr>Ready for Another Question?!</vt:lpstr>
      <vt:lpstr>Case 2</vt:lpstr>
      <vt:lpstr>Case 3</vt:lpstr>
      <vt:lpstr>Case 3</vt:lpstr>
      <vt:lpstr>Case 3</vt:lpstr>
      <vt:lpstr>Case 3</vt:lpstr>
      <vt:lpstr>Your preferred method?</vt:lpstr>
      <vt:lpstr>Case 3</vt:lpstr>
      <vt:lpstr>PowerPoint Presentation</vt:lpstr>
      <vt:lpstr>Extensile Lateral Approach</vt:lpstr>
      <vt:lpstr>Position &amp; Preparation</vt:lpstr>
      <vt:lpstr>Lateral Approach</vt:lpstr>
      <vt:lpstr>Dangers</vt:lpstr>
      <vt:lpstr>Dangers</vt:lpstr>
      <vt:lpstr>Dangers</vt:lpstr>
      <vt:lpstr>Medial Approach</vt:lpstr>
      <vt:lpstr>Medial Approach</vt:lpstr>
      <vt:lpstr>Dangers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Complications</dc:title>
  <dc:creator>efields</dc:creator>
  <cp:lastModifiedBy>OTSMG</cp:lastModifiedBy>
  <cp:revision>170</cp:revision>
  <dcterms:created xsi:type="dcterms:W3CDTF">2008-11-17T04:43:33Z</dcterms:created>
  <dcterms:modified xsi:type="dcterms:W3CDTF">2017-03-05T08:01:57Z</dcterms:modified>
</cp:coreProperties>
</file>